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Lst>
  <p:notesMasterIdLst>
    <p:notesMasterId r:id="rId24"/>
  </p:notesMasterIdLst>
  <p:handoutMasterIdLst>
    <p:handoutMasterId r:id="rId25"/>
  </p:handoutMasterIdLst>
  <p:sldIdLst>
    <p:sldId id="292" r:id="rId5"/>
    <p:sldId id="312" r:id="rId6"/>
    <p:sldId id="306" r:id="rId7"/>
    <p:sldId id="307" r:id="rId8"/>
    <p:sldId id="313" r:id="rId9"/>
    <p:sldId id="314" r:id="rId10"/>
    <p:sldId id="295" r:id="rId11"/>
    <p:sldId id="299" r:id="rId12"/>
    <p:sldId id="301" r:id="rId13"/>
    <p:sldId id="302" r:id="rId14"/>
    <p:sldId id="303" r:id="rId15"/>
    <p:sldId id="304" r:id="rId16"/>
    <p:sldId id="296" r:id="rId17"/>
    <p:sldId id="291" r:id="rId18"/>
    <p:sldId id="298" r:id="rId19"/>
    <p:sldId id="310" r:id="rId20"/>
    <p:sldId id="877" r:id="rId21"/>
    <p:sldId id="305" r:id="rId22"/>
    <p:sldId id="293" r:id="rId23"/>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5082"/>
    <a:srgbClr val="F3E068"/>
    <a:srgbClr val="E98B0D"/>
    <a:srgbClr val="0037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00" autoAdjust="0"/>
    <p:restoredTop sz="94639" autoAdjust="0"/>
  </p:normalViewPr>
  <p:slideViewPr>
    <p:cSldViewPr snapToGrid="0">
      <p:cViewPr varScale="1">
        <p:scale>
          <a:sx n="117" d="100"/>
          <a:sy n="117" d="100"/>
        </p:scale>
        <p:origin x="552" y="176"/>
      </p:cViewPr>
      <p:guideLst/>
    </p:cSldViewPr>
  </p:slideViewPr>
  <p:notesTextViewPr>
    <p:cViewPr>
      <p:scale>
        <a:sx n="1" d="1"/>
        <a:sy n="1" d="1"/>
      </p:scale>
      <p:origin x="0" y="0"/>
    </p:cViewPr>
  </p:notesTextViewPr>
  <p:notesViewPr>
    <p:cSldViewPr snapToGrid="0">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Foglio_di_lavoro_di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Foglio_di_lavoro_di_Microsoft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Foglio_di_lavoro_di_Microsoft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Foglio_di_lavoro_di_Microsoft_Excel4.xlsx"/></Relationships>
</file>

<file path=ppt/charts/_rels/chart5.xml.rels><?xml version="1.0" encoding="UTF-8" standalone="yes"?>
<Relationships xmlns="http://schemas.openxmlformats.org/package/2006/relationships"><Relationship Id="rId1" Type="http://schemas.openxmlformats.org/officeDocument/2006/relationships/package" Target="../embeddings/Foglio_di_lavoro_di_Microsoft_Excel5.xlsx"/></Relationships>
</file>

<file path=ppt/charts/_rels/chart6.xml.rels><?xml version="1.0" encoding="UTF-8" standalone="yes"?>
<Relationships xmlns="http://schemas.openxmlformats.org/package/2006/relationships"><Relationship Id="rId1" Type="http://schemas.openxmlformats.org/officeDocument/2006/relationships/package" Target="../embeddings/Foglio_di_lavoro_di_Microsoft_Excel6.xlsx"/></Relationships>
</file>

<file path=ppt/charts/_rels/chart7.xml.rels><?xml version="1.0" encoding="UTF-8" standalone="yes"?>
<Relationships xmlns="http://schemas.openxmlformats.org/package/2006/relationships"><Relationship Id="rId1" Type="http://schemas.openxmlformats.org/officeDocument/2006/relationships/package" Target="../embeddings/Foglio_di_lavoro_di_Microsoft_Excel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0840937622175155"/>
          <c:w val="1"/>
          <c:h val="0.79454154787248221"/>
        </c:manualLayout>
      </c:layout>
      <c:barChart>
        <c:barDir val="col"/>
        <c:grouping val="clustered"/>
        <c:varyColors val="0"/>
        <c:ser>
          <c:idx val="0"/>
          <c:order val="0"/>
          <c:tx>
            <c:strRef>
              <c:f>'Sheet1'!$B$1</c:f>
              <c:strCache>
                <c:ptCount val="1"/>
              </c:strCache>
            </c:strRef>
          </c:tx>
          <c:spPr>
            <a:solidFill>
              <a:schemeClr val="accent1"/>
            </a:solidFill>
            <a:ln>
              <a:noFill/>
            </a:ln>
            <a:effectLst/>
          </c:spPr>
          <c:invertIfNegative val="0"/>
          <c:dLbls>
            <c:numFmt formatCode="0.0;\-0.0;" sourceLinked="0"/>
            <c:spPr>
              <a:solidFill>
                <a:schemeClr val="lt1"/>
              </a:solidFill>
              <a:ln>
                <a:solidFill>
                  <a:schemeClr val="dk1">
                    <a:lumMod val="25000"/>
                    <a:lumOff val="75000"/>
                  </a:scheme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a:solidFill>
                        <a:schemeClr val="tx1">
                          <a:lumMod val="35000"/>
                          <a:lumOff val="65000"/>
                        </a:schemeClr>
                      </a:solidFill>
                    </a:ln>
                    <a:effectLst/>
                  </c:spPr>
                </c15:leaderLines>
              </c:ext>
            </c:extLst>
          </c:dLbls>
          <c:cat>
            <c:strRef>
              <c:f>'Sheet1'!$A$2</c:f>
              <c:strCache>
                <c:ptCount val="1"/>
                <c:pt idx="0">
                  <c:v>Operative Time
(Minutes)</c:v>
                </c:pt>
              </c:strCache>
            </c:strRef>
          </c:cat>
          <c:val>
            <c:numRef>
              <c:f>'Sheet1'!$B$2</c:f>
              <c:numCache>
                <c:formatCode>General</c:formatCode>
                <c:ptCount val="1"/>
                <c:pt idx="0">
                  <c:v>0</c:v>
                </c:pt>
              </c:numCache>
            </c:numRef>
          </c:val>
          <c:extLst>
            <c:ext xmlns:c16="http://schemas.microsoft.com/office/drawing/2014/chart" uri="{C3380CC4-5D6E-409C-BE32-E72D297353CC}">
              <c16:uniqueId val="{00000000-C595-CF4F-8668-D1AB3BC25FDB}"/>
            </c:ext>
          </c:extLst>
        </c:ser>
        <c:ser>
          <c:idx val="1"/>
          <c:order val="1"/>
          <c:tx>
            <c:strRef>
              <c:f>'Sheet1'!$C$1</c:f>
              <c:strCache>
                <c:ptCount val="1"/>
                <c:pt idx="0">
                  <c:v>LAP/VAT</c:v>
                </c:pt>
              </c:strCache>
            </c:strRef>
          </c:tx>
          <c:spPr>
            <a:solidFill>
              <a:schemeClr val="accent2"/>
            </a:solidFill>
            <a:ln>
              <a:noFill/>
            </a:ln>
            <a:effectLst/>
          </c:spPr>
          <c:invertIfNegative val="0"/>
          <c:dLbls>
            <c:numFmt formatCode="0.0;\-0.0;" sourceLinked="0"/>
            <c:spPr>
              <a:solidFill>
                <a:schemeClr val="lt1"/>
              </a:solidFill>
              <a:ln>
                <a:solidFill>
                  <a:schemeClr val="dk1">
                    <a:lumMod val="25000"/>
                    <a:lumOff val="75000"/>
                  </a:scheme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a:solidFill>
                        <a:schemeClr val="tx1">
                          <a:lumMod val="35000"/>
                          <a:lumOff val="65000"/>
                        </a:schemeClr>
                      </a:solidFill>
                    </a:ln>
                    <a:effectLst/>
                  </c:spPr>
                </c15:leaderLines>
              </c:ext>
            </c:extLst>
          </c:dLbls>
          <c:cat>
            <c:strRef>
              <c:f>'Sheet1'!$A$2</c:f>
              <c:strCache>
                <c:ptCount val="1"/>
                <c:pt idx="0">
                  <c:v>Operative Time
(Minutes)</c:v>
                </c:pt>
              </c:strCache>
            </c:strRef>
          </c:cat>
          <c:val>
            <c:numRef>
              <c:f>'Sheet1'!$C$2</c:f>
              <c:numCache>
                <c:formatCode>General</c:formatCode>
                <c:ptCount val="1"/>
                <c:pt idx="0">
                  <c:v>55.75</c:v>
                </c:pt>
              </c:numCache>
            </c:numRef>
          </c:val>
          <c:extLst>
            <c:ext xmlns:c16="http://schemas.microsoft.com/office/drawing/2014/chart" uri="{C3380CC4-5D6E-409C-BE32-E72D297353CC}">
              <c16:uniqueId val="{00000001-C595-CF4F-8668-D1AB3BC25FDB}"/>
            </c:ext>
          </c:extLst>
        </c:ser>
        <c:ser>
          <c:idx val="2"/>
          <c:order val="2"/>
          <c:tx>
            <c:strRef>
              <c:f>'Sheet1'!$D$1</c:f>
              <c:strCache>
                <c:ptCount val="1"/>
                <c:pt idx="0">
                  <c:v>da Vinci</c:v>
                </c:pt>
              </c:strCache>
            </c:strRef>
          </c:tx>
          <c:spPr>
            <a:solidFill>
              <a:schemeClr val="accent3"/>
            </a:solidFill>
            <a:ln>
              <a:noFill/>
            </a:ln>
            <a:effectLst/>
          </c:spPr>
          <c:invertIfNegative val="0"/>
          <c:dLbls>
            <c:dLbl>
              <c:idx val="0"/>
              <c:layout>
                <c:manualLayout>
                  <c:x val="0.10996563573883161"/>
                  <c:y val="0.17179642467402034"/>
                </c:manualLayout>
              </c:layout>
              <c:tx>
                <c:rich>
                  <a:bodyPr/>
                  <a:lstStyle/>
                  <a:p>
                    <a:r>
                      <a:rPr lang="en-US" dirty="0"/>
                      <a:t>49,9</a:t>
                    </a:r>
                  </a:p>
                </c:rich>
              </c:tx>
              <c:dLblPos val="outEnd"/>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2-C595-CF4F-8668-D1AB3BC25FDB}"/>
                </c:ext>
              </c:extLst>
            </c:dLbl>
            <c:numFmt formatCode="0.0;\-0.0;" sourceLinked="0"/>
            <c:spPr>
              <a:solidFill>
                <a:schemeClr val="lt1"/>
              </a:solidFill>
              <a:ln>
                <a:solidFill>
                  <a:schemeClr val="dk1">
                    <a:lumMod val="25000"/>
                    <a:lumOff val="75000"/>
                  </a:scheme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a:solidFill>
                        <a:schemeClr val="tx1">
                          <a:lumMod val="35000"/>
                          <a:lumOff val="65000"/>
                        </a:schemeClr>
                      </a:solidFill>
                    </a:ln>
                    <a:effectLst/>
                  </c:spPr>
                </c15:leaderLines>
              </c:ext>
            </c:extLst>
          </c:dLbls>
          <c:cat>
            <c:strRef>
              <c:f>'Sheet1'!$A$2</c:f>
              <c:strCache>
                <c:ptCount val="1"/>
                <c:pt idx="0">
                  <c:v>Operative Time
(Minutes)</c:v>
                </c:pt>
              </c:strCache>
            </c:strRef>
          </c:cat>
          <c:val>
            <c:numRef>
              <c:f>'Sheet1'!$D$2</c:f>
              <c:numCache>
                <c:formatCode>General</c:formatCode>
                <c:ptCount val="1"/>
                <c:pt idx="0">
                  <c:v>51.21</c:v>
                </c:pt>
              </c:numCache>
            </c:numRef>
          </c:val>
          <c:extLst>
            <c:ext xmlns:c16="http://schemas.microsoft.com/office/drawing/2014/chart" uri="{C3380CC4-5D6E-409C-BE32-E72D297353CC}">
              <c16:uniqueId val="{00000003-C595-CF4F-8668-D1AB3BC25FDB}"/>
            </c:ext>
          </c:extLst>
        </c:ser>
        <c:dLbls>
          <c:dLblPos val="outEnd"/>
          <c:showLegendKey val="0"/>
          <c:showVal val="1"/>
          <c:showCatName val="0"/>
          <c:showSerName val="0"/>
          <c:showPercent val="0"/>
          <c:showBubbleSize val="0"/>
        </c:dLbls>
        <c:gapWidth val="444"/>
        <c:overlap val="-90"/>
        <c:axId val="791705840"/>
        <c:axId val="791704200"/>
      </c:barChart>
      <c:catAx>
        <c:axId val="7917058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it-IT"/>
          </a:p>
        </c:txPr>
        <c:crossAx val="791704200"/>
        <c:crosses val="autoZero"/>
        <c:auto val="1"/>
        <c:lblAlgn val="ctr"/>
        <c:lblOffset val="100"/>
        <c:noMultiLvlLbl val="0"/>
      </c:catAx>
      <c:valAx>
        <c:axId val="791704200"/>
        <c:scaling>
          <c:orientation val="minMax"/>
          <c:min val="0"/>
        </c:scaling>
        <c:delete val="1"/>
        <c:axPos val="l"/>
        <c:numFmt formatCode="General" sourceLinked="1"/>
        <c:majorTickMark val="none"/>
        <c:minorTickMark val="none"/>
        <c:tickLblPos val="nextTo"/>
        <c:crossAx val="7917058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7.1990445110686724E-2"/>
          <c:w val="1"/>
          <c:h val="0.81814023171853667"/>
        </c:manualLayout>
      </c:layout>
      <c:barChart>
        <c:barDir val="col"/>
        <c:grouping val="clustered"/>
        <c:varyColors val="0"/>
        <c:ser>
          <c:idx val="0"/>
          <c:order val="0"/>
          <c:tx>
            <c:strRef>
              <c:f>'Sheet1'!$B$1</c:f>
              <c:strCache>
                <c:ptCount val="1"/>
              </c:strCache>
            </c:strRef>
          </c:tx>
          <c:spPr>
            <a:solidFill>
              <a:schemeClr val="bg2">
                <a:lumMod val="60000"/>
                <a:lumOff val="40000"/>
              </a:schemeClr>
            </a:solidFill>
            <a:ln>
              <a:noFill/>
            </a:ln>
            <a:effectLst/>
          </c:spPr>
          <c:invertIfNegative val="0"/>
          <c:dLbls>
            <c:numFmt formatCode="0.0;\-0.0;" sourceLinked="0"/>
            <c:spPr>
              <a:noFill/>
              <a:ln>
                <a:noFill/>
              </a:ln>
              <a:effectLst/>
            </c:spPr>
            <c:txPr>
              <a:bodyPr rot="0" spcFirstLastPara="1" vertOverflow="ellipsis" vert="horz" wrap="non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strCache>
            </c:strRef>
          </c:cat>
          <c:val>
            <c:numRef>
              <c:f>'Sheet1'!$B$2</c:f>
              <c:numCache>
                <c:formatCode>General</c:formatCode>
                <c:ptCount val="1"/>
                <c:pt idx="0">
                  <c:v>0</c:v>
                </c:pt>
              </c:numCache>
            </c:numRef>
          </c:val>
          <c:extLst>
            <c:ext xmlns:c16="http://schemas.microsoft.com/office/drawing/2014/chart" uri="{C3380CC4-5D6E-409C-BE32-E72D297353CC}">
              <c16:uniqueId val="{00000000-C9A2-48E2-B3B9-D30B77AB82F5}"/>
            </c:ext>
          </c:extLst>
        </c:ser>
        <c:ser>
          <c:idx val="1"/>
          <c:order val="1"/>
          <c:tx>
            <c:strRef>
              <c:f>'Sheet1'!$C$1</c:f>
              <c:strCache>
                <c:ptCount val="1"/>
                <c:pt idx="0">
                  <c:v>40.8</c:v>
                </c:pt>
              </c:strCache>
            </c:strRef>
          </c:tx>
          <c:spPr>
            <a:solidFill>
              <a:srgbClr val="6188FF"/>
            </a:solidFill>
            <a:ln>
              <a:noFill/>
            </a:ln>
            <a:effectLst/>
          </c:spPr>
          <c:invertIfNegative val="0"/>
          <c:dLbls>
            <c:dLbl>
              <c:idx val="0"/>
              <c:numFmt formatCode="0.0;\-0.0;" sourceLinked="0"/>
              <c:spPr>
                <a:noFill/>
                <a:ln>
                  <a:noFill/>
                </a:ln>
                <a:effectLst/>
              </c:spPr>
              <c:txPr>
                <a:bodyPr rot="0" spcFirstLastPara="1" vertOverflow="ellipsis" vert="horz" wrap="non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C9A2-48E2-B3B9-D30B77AB82F5}"/>
                </c:ext>
              </c:extLst>
            </c:dLbl>
            <c:numFmt formatCode="0.0;\-0.0;" sourceLinked="0"/>
            <c:spPr>
              <a:noFill/>
              <a:ln>
                <a:noFill/>
              </a:ln>
              <a:effectLst/>
            </c:spPr>
            <c:txPr>
              <a:bodyPr rot="0" spcFirstLastPara="1" vertOverflow="ellipsis" vert="horz" wrap="non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strCache>
            </c:strRef>
          </c:cat>
          <c:val>
            <c:numRef>
              <c:f>'Sheet1'!$C$2</c:f>
              <c:numCache>
                <c:formatCode>General</c:formatCode>
                <c:ptCount val="1"/>
                <c:pt idx="0">
                  <c:v>0</c:v>
                </c:pt>
              </c:numCache>
            </c:numRef>
          </c:val>
          <c:extLst>
            <c:ext xmlns:c16="http://schemas.microsoft.com/office/drawing/2014/chart" uri="{C3380CC4-5D6E-409C-BE32-E72D297353CC}">
              <c16:uniqueId val="{00000002-C9A2-48E2-B3B9-D30B77AB82F5}"/>
            </c:ext>
          </c:extLst>
        </c:ser>
        <c:ser>
          <c:idx val="2"/>
          <c:order val="2"/>
          <c:tx>
            <c:strRef>
              <c:f>'Sheet1'!$D$1</c:f>
              <c:strCache>
                <c:ptCount val="1"/>
                <c:pt idx="0">
                  <c:v>38.7</c:v>
                </c:pt>
              </c:strCache>
            </c:strRef>
          </c:tx>
          <c:spPr>
            <a:solidFill>
              <a:schemeClr val="accent1"/>
            </a:solidFill>
            <a:ln>
              <a:noFill/>
            </a:ln>
            <a:effectLst/>
          </c:spPr>
          <c:invertIfNegative val="0"/>
          <c:dLbls>
            <c:dLbl>
              <c:idx val="0"/>
              <c:numFmt formatCode="0.0;\-0.0;" sourceLinked="0"/>
              <c:spPr>
                <a:noFill/>
                <a:ln>
                  <a:noFill/>
                </a:ln>
                <a:effectLst/>
              </c:spPr>
              <c:txPr>
                <a:bodyPr rot="0" spcFirstLastPara="1" vertOverflow="ellipsis" vert="horz" wrap="non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C9A2-48E2-B3B9-D30B77AB82F5}"/>
                </c:ext>
              </c:extLst>
            </c:dLbl>
            <c:numFmt formatCode="0.0;\-0.0;" sourceLinked="0"/>
            <c:spPr>
              <a:noFill/>
              <a:ln>
                <a:noFill/>
              </a:ln>
              <a:effectLst/>
            </c:spPr>
            <c:txPr>
              <a:bodyPr rot="0" spcFirstLastPara="1" vertOverflow="ellipsis" vert="horz" wrap="non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strCache>
            </c:strRef>
          </c:cat>
          <c:val>
            <c:numRef>
              <c:f>'Sheet1'!$D$2</c:f>
              <c:numCache>
                <c:formatCode>General</c:formatCode>
                <c:ptCount val="1"/>
                <c:pt idx="0">
                  <c:v>0</c:v>
                </c:pt>
              </c:numCache>
            </c:numRef>
          </c:val>
          <c:extLst>
            <c:ext xmlns:c16="http://schemas.microsoft.com/office/drawing/2014/chart" uri="{C3380CC4-5D6E-409C-BE32-E72D297353CC}">
              <c16:uniqueId val="{00000004-C9A2-48E2-B3B9-D30B77AB82F5}"/>
            </c:ext>
          </c:extLst>
        </c:ser>
        <c:dLbls>
          <c:showLegendKey val="0"/>
          <c:showVal val="1"/>
          <c:showCatName val="0"/>
          <c:showSerName val="0"/>
          <c:showPercent val="0"/>
          <c:showBubbleSize val="0"/>
        </c:dLbls>
        <c:gapWidth val="140"/>
        <c:overlap val="-30"/>
        <c:axId val="791705840"/>
        <c:axId val="791704200"/>
      </c:barChart>
      <c:catAx>
        <c:axId val="791705840"/>
        <c:scaling>
          <c:orientation val="minMax"/>
        </c:scaling>
        <c:delete val="1"/>
        <c:axPos val="b"/>
        <c:numFmt formatCode="General" sourceLinked="1"/>
        <c:majorTickMark val="none"/>
        <c:minorTickMark val="none"/>
        <c:tickLblPos val="nextTo"/>
        <c:crossAx val="791704200"/>
        <c:crosses val="autoZero"/>
        <c:auto val="1"/>
        <c:lblAlgn val="ctr"/>
        <c:lblOffset val="100"/>
        <c:noMultiLvlLbl val="0"/>
      </c:catAx>
      <c:valAx>
        <c:axId val="791704200"/>
        <c:scaling>
          <c:orientation val="minMax"/>
          <c:min val="0"/>
        </c:scaling>
        <c:delete val="1"/>
        <c:axPos val="l"/>
        <c:numFmt formatCode="General" sourceLinked="1"/>
        <c:majorTickMark val="out"/>
        <c:minorTickMark val="none"/>
        <c:tickLblPos val="nextTo"/>
        <c:crossAx val="7917058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it-IT"/>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7.1990445110686724E-2"/>
          <c:w val="1"/>
          <c:h val="0.81814023171853667"/>
        </c:manualLayout>
      </c:layout>
      <c:barChart>
        <c:barDir val="col"/>
        <c:grouping val="clustered"/>
        <c:varyColors val="0"/>
        <c:ser>
          <c:idx val="0"/>
          <c:order val="0"/>
          <c:tx>
            <c:strRef>
              <c:f>'Sheet1'!$B$1</c:f>
              <c:strCache>
                <c:ptCount val="1"/>
              </c:strCache>
            </c:strRef>
          </c:tx>
          <c:spPr>
            <a:solidFill>
              <a:schemeClr val="bg2">
                <a:lumMod val="60000"/>
                <a:lumOff val="40000"/>
              </a:schemeClr>
            </a:solidFill>
            <a:ln>
              <a:noFill/>
            </a:ln>
            <a:effectLst/>
          </c:spPr>
          <c:invertIfNegative val="0"/>
          <c:dLbls>
            <c:numFmt formatCode="0.0;\-0.0;" sourceLinked="0"/>
            <c:spPr>
              <a:noFill/>
              <a:ln>
                <a:noFill/>
              </a:ln>
              <a:effectLst/>
            </c:spPr>
            <c:txPr>
              <a:bodyPr rot="0" spcFirstLastPara="1" vertOverflow="ellipsis" vert="horz" wrap="non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BMI
(kg/m2)</c:v>
                </c:pt>
              </c:strCache>
            </c:strRef>
          </c:cat>
          <c:val>
            <c:numRef>
              <c:f>'Sheet1'!$B$2</c:f>
              <c:numCache>
                <c:formatCode>General</c:formatCode>
                <c:ptCount val="1"/>
                <c:pt idx="0">
                  <c:v>0</c:v>
                </c:pt>
              </c:numCache>
            </c:numRef>
          </c:val>
          <c:extLst>
            <c:ext xmlns:c16="http://schemas.microsoft.com/office/drawing/2014/chart" uri="{C3380CC4-5D6E-409C-BE32-E72D297353CC}">
              <c16:uniqueId val="{00000000-C04B-4D4B-B9B8-9E51278F0999}"/>
            </c:ext>
          </c:extLst>
        </c:ser>
        <c:ser>
          <c:idx val="1"/>
          <c:order val="1"/>
          <c:tx>
            <c:strRef>
              <c:f>'Sheet1'!$C$1</c:f>
              <c:strCache>
                <c:ptCount val="1"/>
                <c:pt idx="0">
                  <c:v>LAP/VAT</c:v>
                </c:pt>
              </c:strCache>
            </c:strRef>
          </c:tx>
          <c:spPr>
            <a:solidFill>
              <a:srgbClr val="6188FF"/>
            </a:solidFill>
            <a:ln>
              <a:noFill/>
            </a:ln>
            <a:effectLst/>
          </c:spPr>
          <c:invertIfNegative val="0"/>
          <c:dLbls>
            <c:dLbl>
              <c:idx val="0"/>
              <c:numFmt formatCode="0.0;\-0.0;" sourceLinked="0"/>
              <c:spPr>
                <a:noFill/>
                <a:ln>
                  <a:noFill/>
                </a:ln>
                <a:effectLst/>
              </c:spPr>
              <c:txPr>
                <a:bodyPr rot="0" spcFirstLastPara="1" vertOverflow="ellipsis" vert="horz" wrap="non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C04B-4D4B-B9B8-9E51278F0999}"/>
                </c:ext>
              </c:extLst>
            </c:dLbl>
            <c:numFmt formatCode="0.0;\-0.0;" sourceLinked="0"/>
            <c:spPr>
              <a:noFill/>
              <a:ln>
                <a:noFill/>
              </a:ln>
              <a:effectLst/>
            </c:spPr>
            <c:txPr>
              <a:bodyPr rot="0" spcFirstLastPara="1" vertOverflow="ellipsis" vert="horz" wrap="non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BMI
(kg/m2)</c:v>
                </c:pt>
              </c:strCache>
            </c:strRef>
          </c:cat>
          <c:val>
            <c:numRef>
              <c:f>'Sheet1'!$C$2</c:f>
              <c:numCache>
                <c:formatCode>General</c:formatCode>
                <c:ptCount val="1"/>
                <c:pt idx="0">
                  <c:v>40.799999999999997</c:v>
                </c:pt>
              </c:numCache>
            </c:numRef>
          </c:val>
          <c:extLst>
            <c:ext xmlns:c16="http://schemas.microsoft.com/office/drawing/2014/chart" uri="{C3380CC4-5D6E-409C-BE32-E72D297353CC}">
              <c16:uniqueId val="{00000002-C04B-4D4B-B9B8-9E51278F0999}"/>
            </c:ext>
          </c:extLst>
        </c:ser>
        <c:ser>
          <c:idx val="2"/>
          <c:order val="2"/>
          <c:tx>
            <c:strRef>
              <c:f>'Sheet1'!$D$1</c:f>
              <c:strCache>
                <c:ptCount val="1"/>
                <c:pt idx="0">
                  <c:v>da Vinci</c:v>
                </c:pt>
              </c:strCache>
            </c:strRef>
          </c:tx>
          <c:spPr>
            <a:solidFill>
              <a:schemeClr val="accent1"/>
            </a:solidFill>
            <a:ln>
              <a:noFill/>
            </a:ln>
            <a:effectLst/>
          </c:spPr>
          <c:invertIfNegative val="0"/>
          <c:dLbls>
            <c:dLbl>
              <c:idx val="0"/>
              <c:numFmt formatCode="0.0;\-0.0;" sourceLinked="0"/>
              <c:spPr>
                <a:noFill/>
                <a:ln>
                  <a:noFill/>
                </a:ln>
                <a:effectLst/>
              </c:spPr>
              <c:txPr>
                <a:bodyPr rot="0" spcFirstLastPara="1" vertOverflow="ellipsis" vert="horz" wrap="non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C04B-4D4B-B9B8-9E51278F0999}"/>
                </c:ext>
              </c:extLst>
            </c:dLbl>
            <c:numFmt formatCode="0.0;\-0.0;" sourceLinked="0"/>
            <c:spPr>
              <a:noFill/>
              <a:ln>
                <a:noFill/>
              </a:ln>
              <a:effectLst/>
            </c:spPr>
            <c:txPr>
              <a:bodyPr rot="0" spcFirstLastPara="1" vertOverflow="ellipsis" vert="horz" wrap="non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BMI
(kg/m2)</c:v>
                </c:pt>
              </c:strCache>
            </c:strRef>
          </c:cat>
          <c:val>
            <c:numRef>
              <c:f>'Sheet1'!$D$2</c:f>
              <c:numCache>
                <c:formatCode>General</c:formatCode>
                <c:ptCount val="1"/>
                <c:pt idx="0">
                  <c:v>38.700000000000003</c:v>
                </c:pt>
              </c:numCache>
            </c:numRef>
          </c:val>
          <c:extLst>
            <c:ext xmlns:c16="http://schemas.microsoft.com/office/drawing/2014/chart" uri="{C3380CC4-5D6E-409C-BE32-E72D297353CC}">
              <c16:uniqueId val="{00000004-C04B-4D4B-B9B8-9E51278F0999}"/>
            </c:ext>
          </c:extLst>
        </c:ser>
        <c:dLbls>
          <c:showLegendKey val="0"/>
          <c:showVal val="1"/>
          <c:showCatName val="0"/>
          <c:showSerName val="0"/>
          <c:showPercent val="0"/>
          <c:showBubbleSize val="0"/>
        </c:dLbls>
        <c:gapWidth val="140"/>
        <c:overlap val="-30"/>
        <c:axId val="791705840"/>
        <c:axId val="791704200"/>
      </c:barChart>
      <c:catAx>
        <c:axId val="791705840"/>
        <c:scaling>
          <c:orientation val="minMax"/>
        </c:scaling>
        <c:delete val="1"/>
        <c:axPos val="b"/>
        <c:numFmt formatCode="General" sourceLinked="1"/>
        <c:majorTickMark val="none"/>
        <c:minorTickMark val="none"/>
        <c:tickLblPos val="nextTo"/>
        <c:crossAx val="791704200"/>
        <c:crosses val="autoZero"/>
        <c:auto val="1"/>
        <c:lblAlgn val="ctr"/>
        <c:lblOffset val="100"/>
        <c:noMultiLvlLbl val="0"/>
      </c:catAx>
      <c:valAx>
        <c:axId val="791704200"/>
        <c:scaling>
          <c:orientation val="minMax"/>
          <c:min val="0"/>
        </c:scaling>
        <c:delete val="1"/>
        <c:axPos val="l"/>
        <c:numFmt formatCode="General" sourceLinked="1"/>
        <c:majorTickMark val="out"/>
        <c:minorTickMark val="none"/>
        <c:tickLblPos val="nextTo"/>
        <c:crossAx val="7917058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it-IT"/>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7.1990445110686724E-2"/>
          <c:w val="1"/>
          <c:h val="0.81814023171853667"/>
        </c:manualLayout>
      </c:layout>
      <c:barChart>
        <c:barDir val="col"/>
        <c:grouping val="clustered"/>
        <c:varyColors val="0"/>
        <c:ser>
          <c:idx val="0"/>
          <c:order val="0"/>
          <c:tx>
            <c:strRef>
              <c:f>'Sheet1'!$B$1</c:f>
              <c:strCache>
                <c:ptCount val="1"/>
              </c:strCache>
            </c:strRef>
          </c:tx>
          <c:spPr>
            <a:solidFill>
              <a:schemeClr val="bg2">
                <a:lumMod val="60000"/>
                <a:lumOff val="40000"/>
              </a:schemeClr>
            </a:solidFill>
            <a:ln>
              <a:noFill/>
            </a:ln>
            <a:effectLst/>
          </c:spPr>
          <c:invertIfNegative val="0"/>
          <c:dLbls>
            <c:numFmt formatCode="0.0;\-0.0;" sourceLinked="0"/>
            <c:spPr>
              <a:noFill/>
              <a:ln>
                <a:noFill/>
              </a:ln>
              <a:effectLst/>
            </c:spPr>
            <c:txPr>
              <a:bodyPr rot="0" spcFirstLastPara="1" vertOverflow="ellipsis" vert="horz" wrap="none" lIns="38100" tIns="19050" rIns="38100" bIns="19050" anchor="ctr" anchorCtr="1">
                <a:spAutoFit/>
              </a:bodyPr>
              <a:lstStyle/>
              <a:p>
                <a:pPr>
                  <a:defRPr sz="800" b="0" i="0" u="none" strike="noStrike" kern="1200" baseline="0">
                    <a:solidFill>
                      <a:srgbClr val="71727E"/>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Outpatient Procedures
(%)</c:v>
                </c:pt>
              </c:strCache>
            </c:strRef>
          </c:cat>
          <c:val>
            <c:numRef>
              <c:f>'Sheet1'!$B$2</c:f>
              <c:numCache>
                <c:formatCode>General</c:formatCode>
                <c:ptCount val="1"/>
                <c:pt idx="0">
                  <c:v>0</c:v>
                </c:pt>
              </c:numCache>
            </c:numRef>
          </c:val>
          <c:extLst>
            <c:ext xmlns:c16="http://schemas.microsoft.com/office/drawing/2014/chart" uri="{C3380CC4-5D6E-409C-BE32-E72D297353CC}">
              <c16:uniqueId val="{00000000-31D3-934E-B49E-00985F550C65}"/>
            </c:ext>
          </c:extLst>
        </c:ser>
        <c:ser>
          <c:idx val="1"/>
          <c:order val="1"/>
          <c:tx>
            <c:strRef>
              <c:f>'Sheet1'!$C$1</c:f>
              <c:strCache>
                <c:ptCount val="1"/>
                <c:pt idx="0">
                  <c:v>LAP/VAT</c:v>
                </c:pt>
              </c:strCache>
            </c:strRef>
          </c:tx>
          <c:spPr>
            <a:solidFill>
              <a:srgbClr val="6188FF"/>
            </a:solidFill>
            <a:ln>
              <a:noFill/>
            </a:ln>
            <a:effectLst/>
          </c:spPr>
          <c:invertIfNegative val="0"/>
          <c:dLbls>
            <c:numFmt formatCode="0.0;\-0.0;" sourceLinked="0"/>
            <c:spPr>
              <a:noFill/>
              <a:ln>
                <a:noFill/>
              </a:ln>
              <a:effectLst/>
            </c:spPr>
            <c:txPr>
              <a:bodyPr rot="0" spcFirstLastPara="1" vertOverflow="ellipsis" vert="horz" wrap="none" lIns="38100" tIns="19050" rIns="38100" bIns="19050" anchor="ctr" anchorCtr="0">
                <a:spAutoFit/>
              </a:bodyPr>
              <a:lstStyle/>
              <a:p>
                <a:pPr algn="ctr">
                  <a:defRPr lang="en-US" sz="800" b="0" i="0" u="none" strike="noStrike" kern="1200" baseline="0">
                    <a:solidFill>
                      <a:srgbClr val="71727E"/>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Outpatient Procedures
(%)</c:v>
                </c:pt>
              </c:strCache>
            </c:strRef>
          </c:cat>
          <c:val>
            <c:numRef>
              <c:f>'Sheet1'!$C$2</c:f>
              <c:numCache>
                <c:formatCode>General</c:formatCode>
                <c:ptCount val="1"/>
                <c:pt idx="0">
                  <c:v>38.1</c:v>
                </c:pt>
              </c:numCache>
            </c:numRef>
          </c:val>
          <c:extLst>
            <c:ext xmlns:c16="http://schemas.microsoft.com/office/drawing/2014/chart" uri="{C3380CC4-5D6E-409C-BE32-E72D297353CC}">
              <c16:uniqueId val="{00000001-31D3-934E-B49E-00985F550C65}"/>
            </c:ext>
          </c:extLst>
        </c:ser>
        <c:ser>
          <c:idx val="2"/>
          <c:order val="2"/>
          <c:tx>
            <c:strRef>
              <c:f>'Sheet1'!$D$1</c:f>
              <c:strCache>
                <c:ptCount val="1"/>
                <c:pt idx="0">
                  <c:v>da Vinci</c:v>
                </c:pt>
              </c:strCache>
            </c:strRef>
          </c:tx>
          <c:spPr>
            <a:solidFill>
              <a:schemeClr val="accent1"/>
            </a:solidFill>
            <a:ln>
              <a:noFill/>
            </a:ln>
            <a:effectLst/>
          </c:spPr>
          <c:invertIfNegative val="0"/>
          <c:dLbls>
            <c:numFmt formatCode="0.0;\-0.0;" sourceLinked="0"/>
            <c:spPr>
              <a:noFill/>
              <a:ln>
                <a:noFill/>
              </a:ln>
              <a:effectLst/>
            </c:spPr>
            <c:txPr>
              <a:bodyPr rot="0" spcFirstLastPara="1" vertOverflow="ellipsis" vert="horz" wrap="non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Outpatient Procedures
(%)</c:v>
                </c:pt>
              </c:strCache>
            </c:strRef>
          </c:cat>
          <c:val>
            <c:numRef>
              <c:f>'Sheet1'!$D$2</c:f>
              <c:numCache>
                <c:formatCode>General</c:formatCode>
                <c:ptCount val="1"/>
                <c:pt idx="0">
                  <c:v>38.4</c:v>
                </c:pt>
              </c:numCache>
            </c:numRef>
          </c:val>
          <c:extLst>
            <c:ext xmlns:c16="http://schemas.microsoft.com/office/drawing/2014/chart" uri="{C3380CC4-5D6E-409C-BE32-E72D297353CC}">
              <c16:uniqueId val="{00000002-31D3-934E-B49E-00985F550C65}"/>
            </c:ext>
          </c:extLst>
        </c:ser>
        <c:dLbls>
          <c:showLegendKey val="0"/>
          <c:showVal val="1"/>
          <c:showCatName val="0"/>
          <c:showSerName val="0"/>
          <c:showPercent val="0"/>
          <c:showBubbleSize val="0"/>
        </c:dLbls>
        <c:gapWidth val="140"/>
        <c:overlap val="-30"/>
        <c:axId val="791705840"/>
        <c:axId val="791704200"/>
      </c:barChart>
      <c:catAx>
        <c:axId val="791705840"/>
        <c:scaling>
          <c:orientation val="minMax"/>
        </c:scaling>
        <c:delete val="1"/>
        <c:axPos val="b"/>
        <c:numFmt formatCode="General" sourceLinked="1"/>
        <c:majorTickMark val="none"/>
        <c:minorTickMark val="none"/>
        <c:tickLblPos val="nextTo"/>
        <c:crossAx val="791704200"/>
        <c:crosses val="autoZero"/>
        <c:auto val="1"/>
        <c:lblAlgn val="ctr"/>
        <c:lblOffset val="100"/>
        <c:noMultiLvlLbl val="0"/>
      </c:catAx>
      <c:valAx>
        <c:axId val="791704200"/>
        <c:scaling>
          <c:orientation val="minMax"/>
          <c:min val="0"/>
        </c:scaling>
        <c:delete val="1"/>
        <c:axPos val="l"/>
        <c:numFmt formatCode="General" sourceLinked="1"/>
        <c:majorTickMark val="out"/>
        <c:minorTickMark val="none"/>
        <c:tickLblPos val="nextTo"/>
        <c:crossAx val="7917058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it-IT"/>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7.985694527116044E-2"/>
          <c:w val="1"/>
          <c:h val="0.81814023171853667"/>
        </c:manualLayout>
      </c:layout>
      <c:barChart>
        <c:barDir val="col"/>
        <c:grouping val="clustered"/>
        <c:varyColors val="0"/>
        <c:ser>
          <c:idx val="0"/>
          <c:order val="0"/>
          <c:tx>
            <c:strRef>
              <c:f>'Sheet1'!$B$1</c:f>
              <c:strCache>
                <c:ptCount val="1"/>
              </c:strCache>
            </c:strRef>
          </c:tx>
          <c:spPr>
            <a:solidFill>
              <a:schemeClr val="bg2">
                <a:lumMod val="60000"/>
                <a:lumOff val="40000"/>
              </a:schemeClr>
            </a:solidFill>
            <a:ln>
              <a:noFill/>
            </a:ln>
            <a:effectLst/>
          </c:spPr>
          <c:invertIfNegative val="0"/>
          <c:dLbls>
            <c:numFmt formatCode="0.0;\-0.0;" sourceLinked="0"/>
            <c:spPr>
              <a:noFill/>
              <a:ln>
                <a:noFill/>
              </a:ln>
              <a:effectLst/>
            </c:spPr>
            <c:txPr>
              <a:bodyPr rot="0" spcFirstLastPara="1" vertOverflow="ellipsis" vert="horz" wrap="non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Length of Stay
(Days)</c:v>
                </c:pt>
              </c:strCache>
            </c:strRef>
          </c:cat>
          <c:val>
            <c:numRef>
              <c:f>'Sheet1'!$B$2</c:f>
              <c:numCache>
                <c:formatCode>General</c:formatCode>
                <c:ptCount val="1"/>
                <c:pt idx="0">
                  <c:v>0</c:v>
                </c:pt>
              </c:numCache>
            </c:numRef>
          </c:val>
          <c:extLst>
            <c:ext xmlns:c16="http://schemas.microsoft.com/office/drawing/2014/chart" uri="{C3380CC4-5D6E-409C-BE32-E72D297353CC}">
              <c16:uniqueId val="{00000000-B211-6844-B118-1976E151DDA4}"/>
            </c:ext>
          </c:extLst>
        </c:ser>
        <c:ser>
          <c:idx val="1"/>
          <c:order val="1"/>
          <c:tx>
            <c:strRef>
              <c:f>'Sheet1'!$C$1</c:f>
              <c:strCache>
                <c:ptCount val="1"/>
                <c:pt idx="0">
                  <c:v>LAP/VAT</c:v>
                </c:pt>
              </c:strCache>
            </c:strRef>
          </c:tx>
          <c:spPr>
            <a:solidFill>
              <a:srgbClr val="6188FF"/>
            </a:solidFill>
            <a:ln>
              <a:noFill/>
            </a:ln>
            <a:effectLst/>
          </c:spPr>
          <c:invertIfNegative val="0"/>
          <c:dLbls>
            <c:numFmt formatCode="0.0;\-0.0;" sourceLinked="0"/>
            <c:spPr>
              <a:noFill/>
              <a:ln>
                <a:noFill/>
              </a:ln>
              <a:effectLst/>
            </c:spPr>
            <c:txPr>
              <a:bodyPr rot="0" spcFirstLastPara="1" vertOverflow="ellipsis" vert="horz" wrap="non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Length of Stay
(Days)</c:v>
                </c:pt>
              </c:strCache>
            </c:strRef>
          </c:cat>
          <c:val>
            <c:numRef>
              <c:f>'Sheet1'!$C$2</c:f>
              <c:numCache>
                <c:formatCode>General</c:formatCode>
                <c:ptCount val="1"/>
                <c:pt idx="0">
                  <c:v>4.0599999999999996</c:v>
                </c:pt>
              </c:numCache>
            </c:numRef>
          </c:val>
          <c:extLst>
            <c:ext xmlns:c16="http://schemas.microsoft.com/office/drawing/2014/chart" uri="{C3380CC4-5D6E-409C-BE32-E72D297353CC}">
              <c16:uniqueId val="{00000001-B211-6844-B118-1976E151DDA4}"/>
            </c:ext>
          </c:extLst>
        </c:ser>
        <c:ser>
          <c:idx val="2"/>
          <c:order val="2"/>
          <c:tx>
            <c:strRef>
              <c:f>'Sheet1'!$D$1</c:f>
              <c:strCache>
                <c:ptCount val="1"/>
                <c:pt idx="0">
                  <c:v>da Vinci</c:v>
                </c:pt>
              </c:strCache>
            </c:strRef>
          </c:tx>
          <c:spPr>
            <a:solidFill>
              <a:schemeClr val="accent1"/>
            </a:solidFill>
            <a:ln>
              <a:noFill/>
            </a:ln>
            <a:effectLst/>
          </c:spPr>
          <c:invertIfNegative val="0"/>
          <c:dLbls>
            <c:numFmt formatCode="0.0;\-0.0;" sourceLinked="0"/>
            <c:spPr>
              <a:noFill/>
              <a:ln>
                <a:noFill/>
              </a:ln>
              <a:effectLst/>
            </c:spPr>
            <c:txPr>
              <a:bodyPr rot="0" spcFirstLastPara="1" vertOverflow="ellipsis" vert="horz" wrap="non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Length of Stay
(Days)</c:v>
                </c:pt>
              </c:strCache>
            </c:strRef>
          </c:cat>
          <c:val>
            <c:numRef>
              <c:f>'Sheet1'!$D$2</c:f>
              <c:numCache>
                <c:formatCode>General</c:formatCode>
                <c:ptCount val="1"/>
                <c:pt idx="0">
                  <c:v>4</c:v>
                </c:pt>
              </c:numCache>
            </c:numRef>
          </c:val>
          <c:extLst>
            <c:ext xmlns:c16="http://schemas.microsoft.com/office/drawing/2014/chart" uri="{C3380CC4-5D6E-409C-BE32-E72D297353CC}">
              <c16:uniqueId val="{00000002-B211-6844-B118-1976E151DDA4}"/>
            </c:ext>
          </c:extLst>
        </c:ser>
        <c:dLbls>
          <c:showLegendKey val="0"/>
          <c:showVal val="1"/>
          <c:showCatName val="0"/>
          <c:showSerName val="0"/>
          <c:showPercent val="0"/>
          <c:showBubbleSize val="0"/>
        </c:dLbls>
        <c:gapWidth val="140"/>
        <c:overlap val="-30"/>
        <c:axId val="791705840"/>
        <c:axId val="791704200"/>
      </c:barChart>
      <c:catAx>
        <c:axId val="791705840"/>
        <c:scaling>
          <c:orientation val="minMax"/>
        </c:scaling>
        <c:delete val="1"/>
        <c:axPos val="b"/>
        <c:numFmt formatCode="General" sourceLinked="1"/>
        <c:majorTickMark val="none"/>
        <c:minorTickMark val="none"/>
        <c:tickLblPos val="nextTo"/>
        <c:crossAx val="791704200"/>
        <c:crosses val="autoZero"/>
        <c:auto val="1"/>
        <c:lblAlgn val="ctr"/>
        <c:lblOffset val="100"/>
        <c:noMultiLvlLbl val="0"/>
      </c:catAx>
      <c:valAx>
        <c:axId val="791704200"/>
        <c:scaling>
          <c:orientation val="minMax"/>
          <c:min val="0"/>
        </c:scaling>
        <c:delete val="1"/>
        <c:axPos val="l"/>
        <c:numFmt formatCode="General" sourceLinked="1"/>
        <c:majorTickMark val="out"/>
        <c:minorTickMark val="none"/>
        <c:tickLblPos val="nextTo"/>
        <c:crossAx val="7917058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it-IT"/>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4.6450010070414757E-2"/>
          <c:w val="1"/>
          <c:h val="0.78100773059740114"/>
        </c:manualLayout>
      </c:layout>
      <c:barChart>
        <c:barDir val="col"/>
        <c:grouping val="clustered"/>
        <c:varyColors val="0"/>
        <c:ser>
          <c:idx val="0"/>
          <c:order val="0"/>
          <c:tx>
            <c:strRef>
              <c:f>'Sheet1'!$B$1</c:f>
              <c:strCache>
                <c:ptCount val="1"/>
              </c:strCache>
            </c:strRef>
          </c:tx>
          <c:spPr>
            <a:solidFill>
              <a:schemeClr val="bg2">
                <a:lumMod val="60000"/>
                <a:lumOff val="40000"/>
              </a:schemeClr>
            </a:solidFill>
            <a:ln>
              <a:noFill/>
            </a:ln>
            <a:effectLst/>
          </c:spPr>
          <c:invertIfNegative val="0"/>
          <c:dLbls>
            <c:numFmt formatCode="0.0;\-0.0;" sourceLinked="0"/>
            <c:spPr>
              <a:noFill/>
              <a:ln>
                <a:noFill/>
              </a:ln>
              <a:effectLst/>
            </c:spPr>
            <c:txPr>
              <a:bodyPr rot="0" spcFirstLastPara="1" vertOverflow="ellipsis" vert="horz" wrap="non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Operative Time
(Minutes)</c:v>
                </c:pt>
              </c:strCache>
            </c:strRef>
          </c:cat>
          <c:val>
            <c:numRef>
              <c:f>'Sheet1'!$B$2</c:f>
              <c:numCache>
                <c:formatCode>General</c:formatCode>
                <c:ptCount val="1"/>
                <c:pt idx="0">
                  <c:v>0</c:v>
                </c:pt>
              </c:numCache>
            </c:numRef>
          </c:val>
          <c:extLst>
            <c:ext xmlns:c16="http://schemas.microsoft.com/office/drawing/2014/chart" uri="{C3380CC4-5D6E-409C-BE32-E72D297353CC}">
              <c16:uniqueId val="{00000000-A390-BE40-ACE4-9722006D5A5C}"/>
            </c:ext>
          </c:extLst>
        </c:ser>
        <c:ser>
          <c:idx val="1"/>
          <c:order val="1"/>
          <c:tx>
            <c:strRef>
              <c:f>'Sheet1'!$C$1</c:f>
              <c:strCache>
                <c:ptCount val="1"/>
                <c:pt idx="0">
                  <c:v>LAP/VAT</c:v>
                </c:pt>
              </c:strCache>
            </c:strRef>
          </c:tx>
          <c:spPr>
            <a:solidFill>
              <a:srgbClr val="6188FF"/>
            </a:solidFill>
            <a:ln>
              <a:noFill/>
            </a:ln>
            <a:effectLst/>
          </c:spPr>
          <c:invertIfNegative val="0"/>
          <c:dLbls>
            <c:numFmt formatCode="0.0;\-0.0;" sourceLinked="0"/>
            <c:spPr>
              <a:noFill/>
              <a:ln>
                <a:noFill/>
              </a:ln>
              <a:effectLst/>
            </c:spPr>
            <c:txPr>
              <a:bodyPr rot="0" spcFirstLastPara="1" vertOverflow="ellipsis" vert="horz" wrap="non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Operative Time
(Minutes)</c:v>
                </c:pt>
              </c:strCache>
            </c:strRef>
          </c:cat>
          <c:val>
            <c:numRef>
              <c:f>'Sheet1'!$C$2</c:f>
              <c:numCache>
                <c:formatCode>General</c:formatCode>
                <c:ptCount val="1"/>
                <c:pt idx="0">
                  <c:v>55.75</c:v>
                </c:pt>
              </c:numCache>
            </c:numRef>
          </c:val>
          <c:extLst>
            <c:ext xmlns:c16="http://schemas.microsoft.com/office/drawing/2014/chart" uri="{C3380CC4-5D6E-409C-BE32-E72D297353CC}">
              <c16:uniqueId val="{00000001-A390-BE40-ACE4-9722006D5A5C}"/>
            </c:ext>
          </c:extLst>
        </c:ser>
        <c:ser>
          <c:idx val="2"/>
          <c:order val="2"/>
          <c:tx>
            <c:strRef>
              <c:f>'Sheet1'!$D$1</c:f>
              <c:strCache>
                <c:ptCount val="1"/>
                <c:pt idx="0">
                  <c:v>da Vinci</c:v>
                </c:pt>
              </c:strCache>
            </c:strRef>
          </c:tx>
          <c:spPr>
            <a:solidFill>
              <a:schemeClr val="accent1"/>
            </a:solidFill>
            <a:ln>
              <a:noFill/>
            </a:ln>
            <a:effectLst/>
          </c:spPr>
          <c:invertIfNegative val="0"/>
          <c:dLbls>
            <c:dLbl>
              <c:idx val="0"/>
              <c:layout>
                <c:manualLayout>
                  <c:x val="0.15977966759059481"/>
                  <c:y val="0.14159296420472881"/>
                </c:manualLayout>
              </c:layout>
              <c:dLblPos val="out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A390-BE40-ACE4-9722006D5A5C}"/>
                </c:ext>
              </c:extLst>
            </c:dLbl>
            <c:numFmt formatCode="0.0;\-0.0;" sourceLinked="0"/>
            <c:spPr>
              <a:noFill/>
              <a:ln>
                <a:noFill/>
              </a:ln>
              <a:effectLst/>
            </c:spPr>
            <c:txPr>
              <a:bodyPr rot="0" spcFirstLastPara="1" vertOverflow="ellipsis" vert="horz" wrap="non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Operative Time
(Minutes)</c:v>
                </c:pt>
              </c:strCache>
            </c:strRef>
          </c:cat>
          <c:val>
            <c:numRef>
              <c:f>'Sheet1'!$D$2</c:f>
              <c:numCache>
                <c:formatCode>General</c:formatCode>
                <c:ptCount val="1"/>
                <c:pt idx="0">
                  <c:v>51.21</c:v>
                </c:pt>
              </c:numCache>
            </c:numRef>
          </c:val>
          <c:extLst>
            <c:ext xmlns:c16="http://schemas.microsoft.com/office/drawing/2014/chart" uri="{C3380CC4-5D6E-409C-BE32-E72D297353CC}">
              <c16:uniqueId val="{00000003-A390-BE40-ACE4-9722006D5A5C}"/>
            </c:ext>
          </c:extLst>
        </c:ser>
        <c:dLbls>
          <c:showLegendKey val="0"/>
          <c:showVal val="1"/>
          <c:showCatName val="0"/>
          <c:showSerName val="0"/>
          <c:showPercent val="0"/>
          <c:showBubbleSize val="0"/>
        </c:dLbls>
        <c:gapWidth val="140"/>
        <c:overlap val="-30"/>
        <c:axId val="791705840"/>
        <c:axId val="791704200"/>
      </c:barChart>
      <c:catAx>
        <c:axId val="791705840"/>
        <c:scaling>
          <c:orientation val="minMax"/>
        </c:scaling>
        <c:delete val="1"/>
        <c:axPos val="b"/>
        <c:numFmt formatCode="General" sourceLinked="1"/>
        <c:majorTickMark val="none"/>
        <c:minorTickMark val="none"/>
        <c:tickLblPos val="nextTo"/>
        <c:crossAx val="791704200"/>
        <c:crosses val="autoZero"/>
        <c:auto val="1"/>
        <c:lblAlgn val="ctr"/>
        <c:lblOffset val="100"/>
        <c:noMultiLvlLbl val="0"/>
      </c:catAx>
      <c:valAx>
        <c:axId val="791704200"/>
        <c:scaling>
          <c:orientation val="minMax"/>
          <c:min val="0"/>
        </c:scaling>
        <c:delete val="1"/>
        <c:axPos val="l"/>
        <c:numFmt formatCode="General" sourceLinked="1"/>
        <c:majorTickMark val="out"/>
        <c:minorTickMark val="none"/>
        <c:tickLblPos val="nextTo"/>
        <c:crossAx val="7917058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it-IT"/>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8.6923122146230561E-2"/>
          <c:w val="1"/>
          <c:h val="0.81814023171853667"/>
        </c:manualLayout>
      </c:layout>
      <c:barChart>
        <c:barDir val="col"/>
        <c:grouping val="clustered"/>
        <c:varyColors val="0"/>
        <c:ser>
          <c:idx val="0"/>
          <c:order val="0"/>
          <c:tx>
            <c:strRef>
              <c:f>'Sheet1'!$B$1</c:f>
              <c:strCache>
                <c:ptCount val="1"/>
              </c:strCache>
            </c:strRef>
          </c:tx>
          <c:spPr>
            <a:solidFill>
              <a:schemeClr val="bg2">
                <a:lumMod val="60000"/>
                <a:lumOff val="40000"/>
              </a:schemeClr>
            </a:solidFill>
            <a:ln>
              <a:noFill/>
            </a:ln>
            <a:effectLst/>
          </c:spPr>
          <c:invertIfNegative val="0"/>
          <c:dLbls>
            <c:numFmt formatCode="0.0;\-0.0;" sourceLinked="0"/>
            <c:spPr>
              <a:noFill/>
              <a:ln>
                <a:noFill/>
              </a:ln>
              <a:effectLst/>
            </c:spPr>
            <c:txPr>
              <a:bodyPr rot="0" spcFirstLastPara="1" vertOverflow="ellipsis" vert="horz" wrap="non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Blood Transfusions
(%)</c:v>
                </c:pt>
              </c:strCache>
            </c:strRef>
          </c:cat>
          <c:val>
            <c:numRef>
              <c:f>'Sheet1'!$B$2</c:f>
              <c:numCache>
                <c:formatCode>General</c:formatCode>
                <c:ptCount val="1"/>
                <c:pt idx="0">
                  <c:v>0</c:v>
                </c:pt>
              </c:numCache>
            </c:numRef>
          </c:val>
          <c:extLst>
            <c:ext xmlns:c16="http://schemas.microsoft.com/office/drawing/2014/chart" uri="{C3380CC4-5D6E-409C-BE32-E72D297353CC}">
              <c16:uniqueId val="{00000000-E5FA-3A4B-86AD-0081C910C19C}"/>
            </c:ext>
          </c:extLst>
        </c:ser>
        <c:ser>
          <c:idx val="1"/>
          <c:order val="1"/>
          <c:tx>
            <c:strRef>
              <c:f>'Sheet1'!$C$1</c:f>
              <c:strCache>
                <c:ptCount val="1"/>
                <c:pt idx="0">
                  <c:v>LAP/VAT</c:v>
                </c:pt>
              </c:strCache>
            </c:strRef>
          </c:tx>
          <c:spPr>
            <a:solidFill>
              <a:srgbClr val="6188FF"/>
            </a:solidFill>
            <a:ln>
              <a:noFill/>
            </a:ln>
            <a:effectLst/>
          </c:spPr>
          <c:invertIfNegative val="0"/>
          <c:dLbls>
            <c:dLbl>
              <c:idx val="0"/>
              <c:numFmt formatCode="0.0;\-0.0;" sourceLinked="0"/>
              <c:spPr>
                <a:noFill/>
                <a:ln>
                  <a:noFill/>
                </a:ln>
                <a:effectLst/>
              </c:spPr>
              <c:txPr>
                <a:bodyPr rot="0" spcFirstLastPara="1" vertOverflow="ellipsis" vert="horz" wrap="non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E5FA-3A4B-86AD-0081C910C19C}"/>
                </c:ext>
              </c:extLst>
            </c:dLbl>
            <c:numFmt formatCode="0.0;\-0.0;" sourceLinked="0"/>
            <c:spPr>
              <a:noFill/>
              <a:ln>
                <a:noFill/>
              </a:ln>
              <a:effectLst/>
            </c:spPr>
            <c:txPr>
              <a:bodyPr rot="0" spcFirstLastPara="1" vertOverflow="ellipsis" vert="horz" wrap="non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Blood Transfusions
(%)</c:v>
                </c:pt>
              </c:strCache>
            </c:strRef>
          </c:cat>
          <c:val>
            <c:numRef>
              <c:f>'Sheet1'!$C$2</c:f>
              <c:numCache>
                <c:formatCode>General</c:formatCode>
                <c:ptCount val="1"/>
                <c:pt idx="0">
                  <c:v>6.25</c:v>
                </c:pt>
              </c:numCache>
            </c:numRef>
          </c:val>
          <c:extLst>
            <c:ext xmlns:c16="http://schemas.microsoft.com/office/drawing/2014/chart" uri="{C3380CC4-5D6E-409C-BE32-E72D297353CC}">
              <c16:uniqueId val="{00000002-E5FA-3A4B-86AD-0081C910C19C}"/>
            </c:ext>
          </c:extLst>
        </c:ser>
        <c:ser>
          <c:idx val="2"/>
          <c:order val="2"/>
          <c:tx>
            <c:strRef>
              <c:f>'Sheet1'!$D$1</c:f>
              <c:strCache>
                <c:ptCount val="1"/>
                <c:pt idx="0">
                  <c:v>da Vinci</c:v>
                </c:pt>
              </c:strCache>
            </c:strRef>
          </c:tx>
          <c:spPr>
            <a:solidFill>
              <a:schemeClr val="accent1"/>
            </a:solidFill>
            <a:ln>
              <a:noFill/>
            </a:ln>
            <a:effectLst/>
          </c:spPr>
          <c:invertIfNegative val="0"/>
          <c:dLbls>
            <c:dLbl>
              <c:idx val="0"/>
              <c:numFmt formatCode="0.0;\-0.0;" sourceLinked="0"/>
              <c:spPr>
                <a:noFill/>
                <a:ln>
                  <a:noFill/>
                </a:ln>
                <a:effectLst/>
              </c:spPr>
              <c:txPr>
                <a:bodyPr rot="0" spcFirstLastPara="1" vertOverflow="ellipsis" vert="horz" wrap="non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E5FA-3A4B-86AD-0081C910C19C}"/>
                </c:ext>
              </c:extLst>
            </c:dLbl>
            <c:numFmt formatCode="0.0;\-0.0;" sourceLinked="0"/>
            <c:spPr>
              <a:noFill/>
              <a:ln>
                <a:noFill/>
              </a:ln>
              <a:effectLst/>
            </c:spPr>
            <c:txPr>
              <a:bodyPr rot="0" spcFirstLastPara="1" vertOverflow="ellipsis" vert="horz" wrap="non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Blood Transfusions
(%)</c:v>
                </c:pt>
              </c:strCache>
            </c:strRef>
          </c:cat>
          <c:val>
            <c:numRef>
              <c:f>'Sheet1'!$D$2</c:f>
              <c:numCache>
                <c:formatCode>General</c:formatCode>
                <c:ptCount val="1"/>
                <c:pt idx="0">
                  <c:v>1E-4</c:v>
                </c:pt>
              </c:numCache>
            </c:numRef>
          </c:val>
          <c:extLst>
            <c:ext xmlns:c16="http://schemas.microsoft.com/office/drawing/2014/chart" uri="{C3380CC4-5D6E-409C-BE32-E72D297353CC}">
              <c16:uniqueId val="{00000004-E5FA-3A4B-86AD-0081C910C19C}"/>
            </c:ext>
          </c:extLst>
        </c:ser>
        <c:dLbls>
          <c:showLegendKey val="0"/>
          <c:showVal val="1"/>
          <c:showCatName val="0"/>
          <c:showSerName val="0"/>
          <c:showPercent val="0"/>
          <c:showBubbleSize val="0"/>
        </c:dLbls>
        <c:gapWidth val="140"/>
        <c:overlap val="-30"/>
        <c:axId val="791705840"/>
        <c:axId val="791704200"/>
      </c:barChart>
      <c:catAx>
        <c:axId val="791705840"/>
        <c:scaling>
          <c:orientation val="minMax"/>
        </c:scaling>
        <c:delete val="1"/>
        <c:axPos val="b"/>
        <c:numFmt formatCode="General" sourceLinked="1"/>
        <c:majorTickMark val="none"/>
        <c:minorTickMark val="none"/>
        <c:tickLblPos val="nextTo"/>
        <c:crossAx val="791704200"/>
        <c:crosses val="autoZero"/>
        <c:auto val="1"/>
        <c:lblAlgn val="ctr"/>
        <c:lblOffset val="100"/>
        <c:noMultiLvlLbl val="0"/>
      </c:catAx>
      <c:valAx>
        <c:axId val="791704200"/>
        <c:scaling>
          <c:orientation val="minMax"/>
          <c:min val="0"/>
        </c:scaling>
        <c:delete val="1"/>
        <c:axPos val="l"/>
        <c:numFmt formatCode="General" sourceLinked="1"/>
        <c:majorTickMark val="out"/>
        <c:minorTickMark val="none"/>
        <c:tickLblPos val="nextTo"/>
        <c:crossAx val="7917058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it-IT"/>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623AA0E9-8CD0-4A6E-A65E-A06028B83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a:extLst>
              <a:ext uri="{FF2B5EF4-FFF2-40B4-BE49-F238E27FC236}">
                <a16:creationId xmlns:a16="http://schemas.microsoft.com/office/drawing/2014/main" id="{D5E2408B-C9AB-4665-AC99-B057BD0A43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6FC0A7B-6666-4F41-AD03-C74B76B10001}" type="datetime1">
              <a:rPr lang="it-IT" smtClean="0"/>
              <a:t>10/05/24</a:t>
            </a:fld>
            <a:endParaRPr lang="it-IT" dirty="0"/>
          </a:p>
        </p:txBody>
      </p:sp>
      <p:sp>
        <p:nvSpPr>
          <p:cNvPr id="4" name="Segnaposto piè di pagina 3">
            <a:extLst>
              <a:ext uri="{FF2B5EF4-FFF2-40B4-BE49-F238E27FC236}">
                <a16:creationId xmlns:a16="http://schemas.microsoft.com/office/drawing/2014/main" id="{8CD1B215-531B-4869-BD98-BD3B1390B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5" name="Segnaposto numero diapositiva 4">
            <a:extLst>
              <a:ext uri="{FF2B5EF4-FFF2-40B4-BE49-F238E27FC236}">
                <a16:creationId xmlns:a16="http://schemas.microsoft.com/office/drawing/2014/main" id="{60B53F21-4D67-455D-8074-E9E6EC26F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2858E0-3D38-47B7-97D4-4FE08D90D359}" type="slidenum">
              <a:rPr lang="it-IT" smtClean="0"/>
              <a:t>‹N›</a:t>
            </a:fld>
            <a:endParaRPr lang="it-IT" dirty="0"/>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E367B-2E0B-461C-8280-86016408BD7C}" type="datetime1">
              <a:rPr lang="it-IT" smtClean="0"/>
              <a:pPr/>
              <a:t>10/05/24</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84ECAD9-32EE-4091-BDA5-6BD15ACC5E58}" type="slidenum">
              <a:rPr lang="it-IT" noProof="0" smtClean="0"/>
              <a:t>‹N›</a:t>
            </a:fld>
            <a:endParaRPr lang="it-IT" noProof="0" dirty="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2600" y="842963"/>
            <a:ext cx="3352800" cy="188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699C54-C20F-4AB2-974B-4D0C08C886F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207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11" name="Segnaposto immagine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54DB44FF-F9B4-4E5D-9888-DD07079D4562}" type="datetime1">
              <a:rPr lang="it-IT" noProof="0" smtClean="0"/>
              <a:t>10/05/24</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3" name="Sottotitolo 2"/>
          <p:cNvSpPr>
            <a:spLocks noGrp="1"/>
          </p:cNvSpPr>
          <p:nvPr>
            <p:ph type="subTitle" idx="1"/>
          </p:nvPr>
        </p:nvSpPr>
        <p:spPr>
          <a:xfrm>
            <a:off x="1212850" y="4508500"/>
            <a:ext cx="5118100" cy="1279652"/>
          </a:xfrm>
        </p:spPr>
        <p:txBody>
          <a:bodyPr lIns="91440" rIns="91440" rtlCol="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2" name="Titolo 1"/>
          <p:cNvSpPr>
            <a:spLocks noGrp="1"/>
          </p:cNvSpPr>
          <p:nvPr>
            <p:ph type="ctrTitle"/>
          </p:nvPr>
        </p:nvSpPr>
        <p:spPr>
          <a:xfrm>
            <a:off x="1212850" y="2057400"/>
            <a:ext cx="5118100" cy="1929066"/>
          </a:xfrm>
        </p:spPr>
        <p:txBody>
          <a:bodyPr rtlCol="0" anchor="b">
            <a:noAutofit/>
          </a:bodyPr>
          <a:lstStyle>
            <a:lvl1pPr algn="l">
              <a:lnSpc>
                <a:spcPct val="90000"/>
              </a:lnSpc>
              <a:defRPr sz="5400" b="1" spc="-50" baseline="0">
                <a:solidFill>
                  <a:schemeClr val="bg1"/>
                </a:solidFill>
                <a:latin typeface="+mn-lt"/>
              </a:defRPr>
            </a:lvl1pPr>
          </a:lstStyle>
          <a:p>
            <a:pPr rtl="0"/>
            <a:r>
              <a:rPr lang="it-IT" noProof="0"/>
              <a:t>Fare clic per modificare lo stile del titolo dello schema</a:t>
            </a:r>
            <a:endParaRPr lang="it-IT" noProof="0" dirty="0"/>
          </a:p>
        </p:txBody>
      </p:sp>
    </p:spTree>
    <p:extLst>
      <p:ext uri="{BB962C8B-B14F-4D97-AF65-F5344CB8AC3E}">
        <p14:creationId xmlns:p14="http://schemas.microsoft.com/office/powerpoint/2010/main" val="6727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786383"/>
            <a:ext cx="3068833" cy="2093975"/>
          </a:xfrm>
        </p:spPr>
        <p:txBody>
          <a:bodyPr rtlCol="0" anchor="b">
            <a:normAutofit/>
          </a:bodyPr>
          <a:lstStyle>
            <a:lvl1pPr>
              <a:lnSpc>
                <a:spcPct val="90000"/>
              </a:lnSpc>
              <a:defRPr sz="3600" b="0">
                <a:solidFill>
                  <a:srgbClr val="FFFFFF"/>
                </a:solidFill>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458984" y="812800"/>
            <a:ext cx="5713841" cy="4868609"/>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testo 3"/>
          <p:cNvSpPr>
            <a:spLocks noGrp="1"/>
          </p:cNvSpPr>
          <p:nvPr>
            <p:ph type="body" sz="half" idx="2" hasCustomPrompt="1"/>
          </p:nvPr>
        </p:nvSpPr>
        <p:spPr>
          <a:xfrm>
            <a:off x="1092200" y="3043050"/>
            <a:ext cx="3068832" cy="2638359"/>
          </a:xfrm>
        </p:spPr>
        <p:txBody>
          <a:bodyPr lIns="91440" rIns="91440" rtlCol="0">
            <a:normAutofit/>
          </a:bodyPr>
          <a:lstStyle>
            <a:lvl1pPr marL="0" indent="0" rtl="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dirty="0"/>
              <a:t>Fare clic per modificare gli stili del testo dello schema</a:t>
            </a:r>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251FC1-1A75-47DA-9A6E-B43CF6E86A62}" type="datetime1">
              <a:rPr lang="it-IT" noProof="0" smtClean="0"/>
              <a:t>10/05/24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Segnaposto piè di pagina 2">
            <a:extLst>
              <a:ext uri="{FF2B5EF4-FFF2-40B4-BE49-F238E27FC236}">
                <a16:creationId xmlns:a16="http://schemas.microsoft.com/office/drawing/2014/main" id="{82E39F50-459D-C3E1-C6CC-EA208D50E4FE}"/>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288920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B74319CE-E5CF-4FF9-86AE-7437B4FD3174}" type="datetime1">
              <a:rPr lang="it-IT" noProof="0" smtClean="0"/>
              <a:t>10/05/24</a:t>
            </a:fld>
            <a:endParaRPr lang="it-IT" noProof="0" dirty="0"/>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4" name="Segnaposto piè di pagina 2">
            <a:extLst>
              <a:ext uri="{FF2B5EF4-FFF2-40B4-BE49-F238E27FC236}">
                <a16:creationId xmlns:a16="http://schemas.microsoft.com/office/drawing/2014/main" id="{DC7E41FD-853D-F717-1775-E30235610CE8}"/>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26508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82620384-FC06-4245-8A4E-BD9C5C3038C1}" type="datetime1">
              <a:rPr lang="it-IT" noProof="0" smtClean="0"/>
              <a:t>10/05/24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5" name="Rettangolo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 name="Titolo 1"/>
          <p:cNvSpPr>
            <a:spLocks noGrp="1"/>
          </p:cNvSpPr>
          <p:nvPr>
            <p:ph type="title"/>
          </p:nvPr>
        </p:nvSpPr>
        <p:spPr>
          <a:xfrm>
            <a:off x="1092200" y="1885125"/>
            <a:ext cx="3314700" cy="2093975"/>
          </a:xfrm>
        </p:spPr>
        <p:txBody>
          <a:bodyPr rtlCol="0" anchor="ctr">
            <a:normAutofit/>
          </a:bodyPr>
          <a:lstStyle>
            <a:lvl1pPr>
              <a:lnSpc>
                <a:spcPct val="90000"/>
              </a:lnSpc>
              <a:defRPr sz="4400" b="1">
                <a:solidFill>
                  <a:srgbClr val="FFFFFF"/>
                </a:solidFill>
                <a:latin typeface="+mn-lt"/>
              </a:defRPr>
            </a:lvl1pPr>
          </a:lstStyle>
          <a:p>
            <a:pPr rtl="0"/>
            <a:r>
              <a:rPr lang="it-IT" noProof="0"/>
              <a:t>Fare clic per modificare lo stile del titolo dello schema</a:t>
            </a:r>
            <a:endParaRPr lang="it-IT" noProof="0" dirty="0"/>
          </a:p>
        </p:txBody>
      </p:sp>
      <p:sp>
        <p:nvSpPr>
          <p:cNvPr id="18" name="Rettangolo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piè di pagina 2">
            <a:extLst>
              <a:ext uri="{FF2B5EF4-FFF2-40B4-BE49-F238E27FC236}">
                <a16:creationId xmlns:a16="http://schemas.microsoft.com/office/drawing/2014/main" id="{DB5FC7EB-9809-9909-8D31-7667D27CFE29}"/>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18128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bg1"/>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97CAA8-247F-493B-9041-1EB41C0713A1}" type="datetime1">
              <a:rPr lang="it-IT" noProof="0" smtClean="0"/>
              <a:t>10/05/24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4" name="Segnaposto piè di pagina 2">
            <a:extLst>
              <a:ext uri="{FF2B5EF4-FFF2-40B4-BE49-F238E27FC236}">
                <a16:creationId xmlns:a16="http://schemas.microsoft.com/office/drawing/2014/main" id="{F1E388EF-366D-885A-CF06-6BEFE9E1E7F6}"/>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3954305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4984722" y="548355"/>
            <a:ext cx="6054846" cy="634336"/>
          </a:xfrm>
        </p:spPr>
        <p:txBody>
          <a:bodyPr rtlCol="0" anchor="ctr">
            <a:noAutofit/>
          </a:bodyPr>
          <a:lstStyle>
            <a:lvl1pPr>
              <a:lnSpc>
                <a:spcPct val="90000"/>
              </a:lnSpc>
              <a:defRPr sz="36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100833" y="1611313"/>
            <a:ext cx="6072099" cy="3755104"/>
          </a:xfrm>
        </p:spPr>
        <p:txBody>
          <a:bodyPr rtlCol="0" anchor="t">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ADCFC264-2C41-457A-9103-DFF5BC066DDD}" type="datetime1">
              <a:rPr lang="it-IT" noProof="0" smtClean="0"/>
              <a:t>10/05/24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Tree>
    <p:extLst>
      <p:ext uri="{BB962C8B-B14F-4D97-AF65-F5344CB8AC3E}">
        <p14:creationId xmlns:p14="http://schemas.microsoft.com/office/powerpoint/2010/main" val="175104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3068577" y="880375"/>
            <a:ext cx="6054846" cy="634336"/>
          </a:xfrm>
        </p:spPr>
        <p:txBody>
          <a:bodyPr rtlCol="0" anchor="ctr">
            <a:noAutofit/>
          </a:bodyPr>
          <a:lstStyle>
            <a:lvl1pPr algn="ctr">
              <a:lnSpc>
                <a:spcPct val="90000"/>
              </a:lnSpc>
              <a:defRPr sz="3600" b="1" i="0">
                <a:solidFill>
                  <a:schemeClr val="tx1">
                    <a:lumMod val="75000"/>
                    <a:lumOff val="25000"/>
                  </a:schemeClr>
                </a:solidFill>
                <a:latin typeface="+mn-lt"/>
              </a:defRPr>
            </a:lvl1pPr>
          </a:lstStyle>
          <a:p>
            <a:pPr rtl="0"/>
            <a:r>
              <a:rPr lang="it-IT" noProof="0"/>
              <a:t>Fare clic per modificare lo stile del titolo dello schema</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BFACEB1B-38C0-4995-A1E2-7B5FD48CA44A}" type="datetime1">
              <a:rPr lang="it-IT" noProof="0" smtClean="0"/>
              <a:t>10/05/24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9" name="Rettangolo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767602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473373" y="943430"/>
            <a:ext cx="4699452"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FDD649FC-C7F2-4966-B125-333FD0271E55}" type="datetime1">
              <a:rPr lang="it-IT" noProof="0" smtClean="0"/>
              <a:t>10/05/24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0" name="Rettangolo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401277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518529" y="943430"/>
            <a:ext cx="4654296"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5350E5C9-4822-4828-86B2-BB987B39863B}" type="datetime1">
              <a:rPr lang="it-IT" noProof="0" smtClean="0"/>
              <a:t>10/05/24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Rettangolo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498616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immagine 2"/>
          <p:cNvSpPr>
            <a:spLocks noGrp="1" noChangeAspect="1"/>
          </p:cNvSpPr>
          <p:nvPr>
            <p:ph type="pic" idx="1"/>
          </p:nvPr>
        </p:nvSpPr>
        <p:spPr>
          <a:xfrm>
            <a:off x="15" y="0"/>
            <a:ext cx="12191985" cy="4578350"/>
          </a:xfrm>
          <a:solidFill>
            <a:schemeClr val="bg1"/>
          </a:solidFill>
        </p:spPr>
        <p:txBody>
          <a:bodyPr lIns="457200" tIns="457200" rtlCol="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it-IT" noProof="0" dirty="0"/>
          </a:p>
        </p:txBody>
      </p:sp>
      <p:sp>
        <p:nvSpPr>
          <p:cNvPr id="2" name="Titolo 1"/>
          <p:cNvSpPr>
            <a:spLocks noGrp="1"/>
          </p:cNvSpPr>
          <p:nvPr>
            <p:ph type="title"/>
          </p:nvPr>
        </p:nvSpPr>
        <p:spPr>
          <a:xfrm>
            <a:off x="1097279" y="4799362"/>
            <a:ext cx="10113645" cy="743682"/>
          </a:xfrm>
        </p:spPr>
        <p:txBody>
          <a:bodyPr tIns="0" bIns="0" rtlCol="0" anchor="b">
            <a:noAutofit/>
          </a:bodyPr>
          <a:lstStyle>
            <a:lvl1pPr algn="ctr">
              <a:defRPr sz="4400" b="1">
                <a:solidFill>
                  <a:srgbClr val="FFFFFF"/>
                </a:solidFill>
              </a:defRPr>
            </a:lvl1pPr>
          </a:lstStyle>
          <a:p>
            <a:pPr rtl="0"/>
            <a:r>
              <a:rPr lang="it-IT" noProof="0"/>
              <a:t>Fare clic per modificare lo stile del titolo dello schema</a:t>
            </a:r>
            <a:endParaRPr lang="it-IT" noProof="0" dirty="0"/>
          </a:p>
        </p:txBody>
      </p:sp>
      <p:sp>
        <p:nvSpPr>
          <p:cNvPr id="4" name="Segnaposto testo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lvl1pPr>
              <a:defRPr>
                <a:solidFill>
                  <a:schemeClr val="bg1"/>
                </a:solidFill>
              </a:defRPr>
            </a:lvl1pPr>
          </a:lstStyle>
          <a:p>
            <a:pPr rtl="0"/>
            <a:fld id="{5A04164A-D1F3-464B-BA5A-A4C4D8F35ADB}" type="datetime1">
              <a:rPr lang="it-IT" noProof="0" smtClean="0"/>
              <a:t>10/05/24</a:t>
            </a:fld>
            <a:endParaRPr lang="it-IT" noProof="0" dirty="0"/>
          </a:p>
        </p:txBody>
      </p:sp>
      <p:sp>
        <p:nvSpPr>
          <p:cNvPr id="6" name="Segnaposto piè di pagina 5"/>
          <p:cNvSpPr>
            <a:spLocks noGrp="1"/>
          </p:cNvSpPr>
          <p:nvPr>
            <p:ph type="ftr" sz="quarter" idx="11"/>
          </p:nvPr>
        </p:nvSpPr>
        <p:spPr>
          <a:xfrm>
            <a:off x="1097279" y="6446838"/>
            <a:ext cx="6818262" cy="365125"/>
          </a:xfrm>
        </p:spPr>
        <p:txBody>
          <a:bodyPr rtlCol="0"/>
          <a:lstStyle>
            <a:lvl1pPr>
              <a:defRPr>
                <a:solidFill>
                  <a:schemeClr val="bg1"/>
                </a:solidFill>
              </a:defRPr>
            </a:lvl1pPr>
          </a:lstStyle>
          <a:p>
            <a:pPr rtl="0"/>
            <a:r>
              <a:rPr lang="it-IT" noProof="0" dirty="0"/>
              <a:t>Piè di pagina</a:t>
            </a:r>
          </a:p>
        </p:txBody>
      </p:sp>
      <p:sp>
        <p:nvSpPr>
          <p:cNvPr id="7" name="Segnaposto numero diapositiva 6"/>
          <p:cNvSpPr>
            <a:spLocks noGrp="1"/>
          </p:cNvSpPr>
          <p:nvPr>
            <p:ph type="sldNum" sz="quarter" idx="12"/>
          </p:nvPr>
        </p:nvSpPr>
        <p:spPr/>
        <p:txBody>
          <a:bodyPr rtlCol="0"/>
          <a:lstStyle>
            <a:lvl1pPr>
              <a:defRPr>
                <a:solidFill>
                  <a:schemeClr val="bg1"/>
                </a:solidFill>
              </a:defRPr>
            </a:lvl1pPr>
          </a:lstStyle>
          <a:p>
            <a:pPr rtl="0"/>
            <a:fld id="{3A98EE3D-8CD1-4C3F-BD1C-C98C9596463C}" type="slidenum">
              <a:rPr lang="it-IT" noProof="0" smtClean="0"/>
              <a:pPr/>
              <a:t>‹N›</a:t>
            </a:fld>
            <a:endParaRPr lang="it-IT" noProof="0" dirty="0"/>
          </a:p>
        </p:txBody>
      </p:sp>
      <p:sp>
        <p:nvSpPr>
          <p:cNvPr id="9" name="Rettangolo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598695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29D1554E-7EF2-44AC-BA44-70A2B54D9DB9}" type="datetime1">
              <a:rPr lang="it-IT" noProof="0" smtClean="0"/>
              <a:t>10/05/24</a:t>
            </a:fld>
            <a:endParaRPr lang="it-IT" noProof="0" dirty="0"/>
          </a:p>
        </p:txBody>
      </p:sp>
      <p:sp>
        <p:nvSpPr>
          <p:cNvPr id="8" name="Segnaposto piè di pagina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55604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titolo">
    <p:spTree>
      <p:nvGrpSpPr>
        <p:cNvPr id="1" name=""/>
        <p:cNvGrpSpPr/>
        <p:nvPr/>
      </p:nvGrpSpPr>
      <p:grpSpPr>
        <a:xfrm>
          <a:off x="0" y="0"/>
          <a:ext cx="0" cy="0"/>
          <a:chOff x="0" y="0"/>
          <a:chExt cx="0" cy="0"/>
        </a:xfrm>
      </p:grpSpPr>
      <p:sp>
        <p:nvSpPr>
          <p:cNvPr id="13" name="Parallelogramma 14">
            <a:extLst>
              <a:ext uri="{FF2B5EF4-FFF2-40B4-BE49-F238E27FC236}">
                <a16:creationId xmlns:a16="http://schemas.microsoft.com/office/drawing/2014/main"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12" name="Rettangolo 11">
            <a:extLst>
              <a:ext uri="{FF2B5EF4-FFF2-40B4-BE49-F238E27FC236}">
                <a16:creationId xmlns:a16="http://schemas.microsoft.com/office/drawing/2014/main" id="{A7C93D4F-3003-4D58-9AFB-356A0F800F42}"/>
              </a:ext>
            </a:extLst>
          </p:cNvPr>
          <p:cNvSpPr/>
          <p:nvPr userDrawn="1"/>
        </p:nvSpPr>
        <p:spPr>
          <a:xfrm>
            <a:off x="4925679" y="3841"/>
            <a:ext cx="127212" cy="6858000"/>
          </a:xfrm>
          <a:prstGeom prst="rect">
            <a:avLst/>
          </a:prstGeom>
          <a:solidFill>
            <a:srgbClr val="F3E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C3F388D4-15DF-446A-91AA-72876CD48301}" type="datetime1">
              <a:rPr lang="it-IT" noProof="0" smtClean="0"/>
              <a:t>10/05/24</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2" name="Titolo 1"/>
          <p:cNvSpPr>
            <a:spLocks noGrp="1"/>
          </p:cNvSpPr>
          <p:nvPr>
            <p:ph type="ctrTitle"/>
          </p:nvPr>
        </p:nvSpPr>
        <p:spPr>
          <a:xfrm>
            <a:off x="6629400" y="758952"/>
            <a:ext cx="4526280" cy="3227514"/>
          </a:xfrm>
        </p:spPr>
        <p:txBody>
          <a:bodyPr rtlCol="0" anchor="b">
            <a:normAutofit/>
          </a:bodyPr>
          <a:lstStyle>
            <a:lvl1pPr algn="l">
              <a:lnSpc>
                <a:spcPct val="90000"/>
              </a:lnSpc>
              <a:defRPr sz="6000" b="1" spc="-50" baseline="0">
                <a:solidFill>
                  <a:srgbClr val="1E5082"/>
                </a:solidFill>
                <a:latin typeface="+mn-lt"/>
              </a:defRPr>
            </a:lvl1pPr>
          </a:lstStyle>
          <a:p>
            <a:pPr rtl="0"/>
            <a:r>
              <a:rPr lang="it-IT" noProof="0" dirty="0"/>
              <a:t>Fare clic per modificare lo stile del titolo dello schema</a:t>
            </a:r>
          </a:p>
        </p:txBody>
      </p:sp>
      <p:sp>
        <p:nvSpPr>
          <p:cNvPr id="3" name="Sottotitolo 2"/>
          <p:cNvSpPr>
            <a:spLocks noGrp="1"/>
          </p:cNvSpPr>
          <p:nvPr>
            <p:ph type="subTitle" idx="1"/>
          </p:nvPr>
        </p:nvSpPr>
        <p:spPr>
          <a:xfrm>
            <a:off x="6632171" y="4508500"/>
            <a:ext cx="4526280" cy="1279652"/>
          </a:xfrm>
        </p:spPr>
        <p:txBody>
          <a:bodyPr lIns="91440" rIns="91440" rtlCol="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11" name="Rettangolo 10">
            <a:extLst>
              <a:ext uri="{FF2B5EF4-FFF2-40B4-BE49-F238E27FC236}">
                <a16:creationId xmlns:a16="http://schemas.microsoft.com/office/drawing/2014/main" id="{6D3E1BBA-670B-4CAE-B839-50ADB23DDBC6}"/>
              </a:ext>
            </a:extLst>
          </p:cNvPr>
          <p:cNvSpPr/>
          <p:nvPr userDrawn="1"/>
        </p:nvSpPr>
        <p:spPr>
          <a:xfrm>
            <a:off x="4838007" y="-1345"/>
            <a:ext cx="137546" cy="6858000"/>
          </a:xfrm>
          <a:prstGeom prst="rect">
            <a:avLst/>
          </a:prstGeom>
          <a:solidFill>
            <a:srgbClr val="E98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9" name="Immagine 8">
            <a:extLst>
              <a:ext uri="{FF2B5EF4-FFF2-40B4-BE49-F238E27FC236}">
                <a16:creationId xmlns:a16="http://schemas.microsoft.com/office/drawing/2014/main" id="{84640A8C-1E5C-F82E-982D-F5BE2053E4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91" y="0"/>
            <a:ext cx="4849398" cy="6858000"/>
          </a:xfrm>
          <a:prstGeom prst="rect">
            <a:avLst/>
          </a:prstGeom>
        </p:spPr>
      </p:pic>
    </p:spTree>
    <p:extLst>
      <p:ext uri="{BB962C8B-B14F-4D97-AF65-F5344CB8AC3E}">
        <p14:creationId xmlns:p14="http://schemas.microsoft.com/office/powerpoint/2010/main" val="6639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1346200"/>
            <a:ext cx="2448033" cy="4530725"/>
          </a:xfrm>
        </p:spPr>
        <p:txBody>
          <a:bodyPr vert="eaVert"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a:xfrm>
            <a:off x="1092200" y="1346200"/>
            <a:ext cx="7480300" cy="4530723"/>
          </a:xfrm>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1C82CFE1-3316-4B70-89C0-454FCB2AAF53}" type="datetime1">
              <a:rPr lang="it-IT" noProof="0" smtClean="0"/>
              <a:t>10/05/24</a:t>
            </a:fld>
            <a:endParaRPr lang="it-IT" noProof="0" dirty="0"/>
          </a:p>
        </p:txBody>
      </p:sp>
      <p:sp>
        <p:nvSpPr>
          <p:cNvPr id="8" name="Segnaposto piè di pagina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14" name="Rettangolo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940687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QTI data (5 column w/table)">
    <p:spTree>
      <p:nvGrpSpPr>
        <p:cNvPr id="1" name=""/>
        <p:cNvGrpSpPr/>
        <p:nvPr/>
      </p:nvGrpSpPr>
      <p:grpSpPr>
        <a:xfrm>
          <a:off x="0" y="0"/>
          <a:ext cx="0" cy="0"/>
          <a:chOff x="0" y="0"/>
          <a:chExt cx="0" cy="0"/>
        </a:xfrm>
      </p:grpSpPr>
      <p:sp>
        <p:nvSpPr>
          <p:cNvPr id="41" name="Chart Placeholder 40">
            <a:extLst>
              <a:ext uri="{FF2B5EF4-FFF2-40B4-BE49-F238E27FC236}">
                <a16:creationId xmlns:a16="http://schemas.microsoft.com/office/drawing/2014/main" id="{204233AB-12EF-41AB-AAEE-32A2FA0C4781}"/>
              </a:ext>
            </a:extLst>
          </p:cNvPr>
          <p:cNvSpPr>
            <a:spLocks noGrp="1"/>
          </p:cNvSpPr>
          <p:nvPr>
            <p:ph type="chart" sz="quarter" idx="16" hasCustomPrompt="1"/>
          </p:nvPr>
        </p:nvSpPr>
        <p:spPr>
          <a:xfrm>
            <a:off x="2409608" y="1843087"/>
            <a:ext cx="1331555" cy="1614487"/>
          </a:xfrm>
        </p:spPr>
        <p:txBody>
          <a:bodyPr rIns="0" anchor="ctr"/>
          <a:lstStyle>
            <a:lvl1pPr algn="ctr">
              <a:defRPr sz="1000"/>
            </a:lvl1pPr>
          </a:lstStyle>
          <a:p>
            <a:r>
              <a:rPr lang="en-US" dirty="0"/>
              <a:t>Chart placeholder</a:t>
            </a:r>
          </a:p>
        </p:txBody>
      </p:sp>
      <p:sp>
        <p:nvSpPr>
          <p:cNvPr id="51" name="Chart Placeholder 40">
            <a:extLst>
              <a:ext uri="{FF2B5EF4-FFF2-40B4-BE49-F238E27FC236}">
                <a16:creationId xmlns:a16="http://schemas.microsoft.com/office/drawing/2014/main" id="{6AAB4A87-0720-4C68-A21D-A2CED82FA996}"/>
              </a:ext>
            </a:extLst>
          </p:cNvPr>
          <p:cNvSpPr>
            <a:spLocks noGrp="1"/>
          </p:cNvSpPr>
          <p:nvPr>
            <p:ph type="chart" sz="quarter" idx="19" hasCustomPrompt="1"/>
          </p:nvPr>
        </p:nvSpPr>
        <p:spPr>
          <a:xfrm>
            <a:off x="3939755" y="1843087"/>
            <a:ext cx="1331555" cy="1614487"/>
          </a:xfrm>
        </p:spPr>
        <p:txBody>
          <a:bodyPr rIns="0" anchor="ctr"/>
          <a:lstStyle>
            <a:lvl1pPr algn="ctr">
              <a:defRPr sz="1000"/>
            </a:lvl1pPr>
          </a:lstStyle>
          <a:p>
            <a:r>
              <a:rPr lang="en-US" dirty="0"/>
              <a:t>Chart placeholder</a:t>
            </a:r>
          </a:p>
        </p:txBody>
      </p:sp>
      <p:sp>
        <p:nvSpPr>
          <p:cNvPr id="54" name="Chart Placeholder 40">
            <a:extLst>
              <a:ext uri="{FF2B5EF4-FFF2-40B4-BE49-F238E27FC236}">
                <a16:creationId xmlns:a16="http://schemas.microsoft.com/office/drawing/2014/main" id="{4EA45AB2-4632-4C93-8B8B-AD6CC104C3D2}"/>
              </a:ext>
            </a:extLst>
          </p:cNvPr>
          <p:cNvSpPr>
            <a:spLocks noGrp="1"/>
          </p:cNvSpPr>
          <p:nvPr>
            <p:ph type="chart" sz="quarter" idx="22" hasCustomPrompt="1"/>
          </p:nvPr>
        </p:nvSpPr>
        <p:spPr>
          <a:xfrm>
            <a:off x="5469902" y="1843087"/>
            <a:ext cx="1331555" cy="1614487"/>
          </a:xfrm>
        </p:spPr>
        <p:txBody>
          <a:bodyPr rIns="0" anchor="ctr"/>
          <a:lstStyle>
            <a:lvl1pPr algn="ctr">
              <a:defRPr sz="1000"/>
            </a:lvl1pPr>
          </a:lstStyle>
          <a:p>
            <a:r>
              <a:rPr lang="en-US" dirty="0"/>
              <a:t>Chart placeholder</a:t>
            </a:r>
          </a:p>
        </p:txBody>
      </p:sp>
      <p:sp>
        <p:nvSpPr>
          <p:cNvPr id="57" name="Chart Placeholder 40">
            <a:extLst>
              <a:ext uri="{FF2B5EF4-FFF2-40B4-BE49-F238E27FC236}">
                <a16:creationId xmlns:a16="http://schemas.microsoft.com/office/drawing/2014/main" id="{9CD3350A-3E43-40BC-8AD4-AF86092C5CC9}"/>
              </a:ext>
            </a:extLst>
          </p:cNvPr>
          <p:cNvSpPr>
            <a:spLocks noGrp="1"/>
          </p:cNvSpPr>
          <p:nvPr>
            <p:ph type="chart" sz="quarter" idx="25" hasCustomPrompt="1"/>
          </p:nvPr>
        </p:nvSpPr>
        <p:spPr>
          <a:xfrm>
            <a:off x="7000049" y="1843087"/>
            <a:ext cx="1331555" cy="1614487"/>
          </a:xfrm>
        </p:spPr>
        <p:txBody>
          <a:bodyPr rIns="0" anchor="ctr"/>
          <a:lstStyle>
            <a:lvl1pPr algn="ctr">
              <a:defRPr sz="1000"/>
            </a:lvl1pPr>
          </a:lstStyle>
          <a:p>
            <a:r>
              <a:rPr lang="en-US" dirty="0"/>
              <a:t>Chart placeholder</a:t>
            </a:r>
          </a:p>
        </p:txBody>
      </p:sp>
      <p:sp>
        <p:nvSpPr>
          <p:cNvPr id="60" name="Chart Placeholder 40">
            <a:extLst>
              <a:ext uri="{FF2B5EF4-FFF2-40B4-BE49-F238E27FC236}">
                <a16:creationId xmlns:a16="http://schemas.microsoft.com/office/drawing/2014/main" id="{62883241-2B85-4E1D-A8D5-AE299B9852A4}"/>
              </a:ext>
            </a:extLst>
          </p:cNvPr>
          <p:cNvSpPr>
            <a:spLocks noGrp="1"/>
          </p:cNvSpPr>
          <p:nvPr>
            <p:ph type="chart" sz="quarter" idx="28" hasCustomPrompt="1"/>
          </p:nvPr>
        </p:nvSpPr>
        <p:spPr>
          <a:xfrm>
            <a:off x="8530196" y="1843087"/>
            <a:ext cx="1331555" cy="1614487"/>
          </a:xfrm>
        </p:spPr>
        <p:txBody>
          <a:bodyPr rIns="0" anchor="ctr"/>
          <a:lstStyle>
            <a:lvl1pPr algn="ctr">
              <a:defRPr sz="1000"/>
            </a:lvl1pPr>
          </a:lstStyle>
          <a:p>
            <a:r>
              <a:rPr lang="en-US" dirty="0"/>
              <a:t>Chart placeholder</a:t>
            </a:r>
          </a:p>
        </p:txBody>
      </p:sp>
      <p:sp>
        <p:nvSpPr>
          <p:cNvPr id="2" name="Title 1">
            <a:extLst>
              <a:ext uri="{FF2B5EF4-FFF2-40B4-BE49-F238E27FC236}">
                <a16:creationId xmlns:a16="http://schemas.microsoft.com/office/drawing/2014/main" id="{746D211B-6218-46B1-8895-B9FC3B741BA7}"/>
              </a:ext>
            </a:extLst>
          </p:cNvPr>
          <p:cNvSpPr>
            <a:spLocks noGrp="1"/>
          </p:cNvSpPr>
          <p:nvPr>
            <p:ph type="title"/>
          </p:nvPr>
        </p:nvSpPr>
        <p:spPr>
          <a:xfrm>
            <a:off x="795527" y="335280"/>
            <a:ext cx="10596373" cy="800728"/>
          </a:xfrm>
        </p:spPr>
        <p:txBody>
          <a:bodyPr/>
          <a:lstStyle>
            <a:lvl1pPr>
              <a:defRPr sz="1600"/>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68FE3EFC-36BA-4E14-88EA-B599CF72EF7A}"/>
              </a:ext>
            </a:extLst>
          </p:cNvPr>
          <p:cNvSpPr>
            <a:spLocks noGrp="1"/>
          </p:cNvSpPr>
          <p:nvPr>
            <p:ph type="ftr" sz="quarter" idx="11"/>
          </p:nvPr>
        </p:nvSpPr>
        <p:spPr/>
        <p:txBody>
          <a:bodyPr/>
          <a:lstStyle/>
          <a:p>
            <a:r>
              <a:rPr lang="en-US"/>
              <a:t>Confidential and proprietary data of Intuitive Surgical Group. It is strictly prohibited to modify, edit, distribute or redistribute the whole or any part of this file. ©2020 Intuitive Surgical, Inc.</a:t>
            </a:r>
            <a:endParaRPr lang="en-US" dirty="0"/>
          </a:p>
        </p:txBody>
      </p:sp>
      <p:sp>
        <p:nvSpPr>
          <p:cNvPr id="7" name="Text Placeholder 6"/>
          <p:cNvSpPr>
            <a:spLocks noGrp="1"/>
          </p:cNvSpPr>
          <p:nvPr>
            <p:ph type="body" sz="quarter" idx="14"/>
          </p:nvPr>
        </p:nvSpPr>
        <p:spPr>
          <a:xfrm>
            <a:off x="796861" y="6081906"/>
            <a:ext cx="9064890" cy="128587"/>
          </a:xfrm>
        </p:spPr>
        <p:txBody>
          <a:bodyPr anchor="b"/>
          <a:lstStyle>
            <a:lvl1pPr>
              <a:spcBef>
                <a:spcPts val="400"/>
              </a:spcBef>
              <a:buNone/>
              <a:defRPr sz="1000" baseline="0">
                <a:solidFill>
                  <a:schemeClr val="bg2"/>
                </a:solidFill>
              </a:defRPr>
            </a:lvl1pPr>
            <a:lvl2pPr marL="0" indent="0">
              <a:spcBef>
                <a:spcPts val="400"/>
              </a:spcBef>
              <a:buFont typeface="Arial" panose="020B0604020202020204" pitchFamily="34" charset="0"/>
              <a:buNone/>
              <a:defRPr sz="900">
                <a:solidFill>
                  <a:schemeClr val="tx1"/>
                </a:solidFill>
              </a:defRPr>
            </a:lvl2pPr>
            <a:lvl3pPr marL="0" indent="0">
              <a:spcBef>
                <a:spcPts val="400"/>
              </a:spcBef>
              <a:buFont typeface="Arial" panose="020B0604020202020204" pitchFamily="34" charset="0"/>
              <a:buNone/>
              <a:defRPr sz="800">
                <a:solidFill>
                  <a:schemeClr val="tx1"/>
                </a:solidFill>
              </a:defRPr>
            </a:lvl3pPr>
          </a:lstStyle>
          <a:p>
            <a:pPr lvl="0"/>
            <a:r>
              <a:rPr lang="en-US"/>
              <a:t>Click to edit Master text styles</a:t>
            </a:r>
          </a:p>
          <a:p>
            <a:pPr lvl="1"/>
            <a:r>
              <a:rPr lang="en-US"/>
              <a:t>Second level</a:t>
            </a:r>
          </a:p>
          <a:p>
            <a:pPr lvl="2"/>
            <a:r>
              <a:rPr lang="en-US"/>
              <a:t>Third level</a:t>
            </a:r>
          </a:p>
        </p:txBody>
      </p:sp>
      <p:sp>
        <p:nvSpPr>
          <p:cNvPr id="43" name="Text Placeholder 42">
            <a:extLst>
              <a:ext uri="{FF2B5EF4-FFF2-40B4-BE49-F238E27FC236}">
                <a16:creationId xmlns:a16="http://schemas.microsoft.com/office/drawing/2014/main" id="{A6DC703F-299B-4CF6-BACD-4C4770821A22}"/>
              </a:ext>
            </a:extLst>
          </p:cNvPr>
          <p:cNvSpPr>
            <a:spLocks noGrp="1"/>
          </p:cNvSpPr>
          <p:nvPr>
            <p:ph type="body" sz="quarter" idx="17" hasCustomPrompt="1"/>
          </p:nvPr>
        </p:nvSpPr>
        <p:spPr>
          <a:xfrm>
            <a:off x="2409608" y="1277217"/>
            <a:ext cx="1331555" cy="384896"/>
          </a:xfrm>
        </p:spPr>
        <p:txBody>
          <a:bodyPr rIns="0">
            <a:noAutofit/>
          </a:bodyPr>
          <a:lstStyle>
            <a:lvl1pPr algn="ctr">
              <a:spcBef>
                <a:spcPts val="0"/>
              </a:spcBef>
              <a:defRPr sz="900" b="1" baseline="0"/>
            </a:lvl1pPr>
            <a:lvl2pPr marL="0" indent="0" algn="ctr">
              <a:spcBef>
                <a:spcPts val="0"/>
              </a:spcBef>
              <a:buFont typeface="Arial" panose="020B0604020202020204" pitchFamily="34" charset="0"/>
              <a:buChar char="​"/>
              <a:defRPr sz="700" spc="-20" baseline="0"/>
            </a:lvl2pPr>
          </a:lstStyle>
          <a:p>
            <a:pPr lvl="0"/>
            <a:r>
              <a:rPr lang="en-US" dirty="0"/>
              <a:t>Header</a:t>
            </a:r>
          </a:p>
          <a:p>
            <a:pPr lvl="1"/>
            <a:r>
              <a:rPr lang="en-US" dirty="0"/>
              <a:t>(Unit)</a:t>
            </a:r>
          </a:p>
        </p:txBody>
      </p:sp>
      <p:sp>
        <p:nvSpPr>
          <p:cNvPr id="52" name="Text Placeholder 42">
            <a:extLst>
              <a:ext uri="{FF2B5EF4-FFF2-40B4-BE49-F238E27FC236}">
                <a16:creationId xmlns:a16="http://schemas.microsoft.com/office/drawing/2014/main" id="{3D0DBED9-BAE6-449F-9EFB-F1AFFDF51387}"/>
              </a:ext>
            </a:extLst>
          </p:cNvPr>
          <p:cNvSpPr>
            <a:spLocks noGrp="1"/>
          </p:cNvSpPr>
          <p:nvPr>
            <p:ph type="body" sz="quarter" idx="20" hasCustomPrompt="1"/>
          </p:nvPr>
        </p:nvSpPr>
        <p:spPr>
          <a:xfrm>
            <a:off x="3939755" y="1277217"/>
            <a:ext cx="1331555" cy="384896"/>
          </a:xfrm>
        </p:spPr>
        <p:txBody>
          <a:bodyPr rIns="0">
            <a:noAutofit/>
          </a:bodyPr>
          <a:lstStyle>
            <a:lvl1pPr algn="ctr">
              <a:spcBef>
                <a:spcPts val="0"/>
              </a:spcBef>
              <a:defRPr sz="900" b="1" baseline="0"/>
            </a:lvl1pPr>
            <a:lvl2pPr marL="0" indent="0" algn="ctr">
              <a:spcBef>
                <a:spcPts val="0"/>
              </a:spcBef>
              <a:buFont typeface="Arial" panose="020B0604020202020204" pitchFamily="34" charset="0"/>
              <a:buChar char="​"/>
              <a:defRPr sz="700" spc="-20" baseline="0"/>
            </a:lvl2pPr>
          </a:lstStyle>
          <a:p>
            <a:pPr lvl="0"/>
            <a:r>
              <a:rPr lang="en-US" dirty="0"/>
              <a:t>Header</a:t>
            </a:r>
          </a:p>
          <a:p>
            <a:pPr lvl="1"/>
            <a:r>
              <a:rPr lang="en-US" dirty="0"/>
              <a:t>(Unit)</a:t>
            </a:r>
          </a:p>
        </p:txBody>
      </p:sp>
      <p:sp>
        <p:nvSpPr>
          <p:cNvPr id="55" name="Text Placeholder 42">
            <a:extLst>
              <a:ext uri="{FF2B5EF4-FFF2-40B4-BE49-F238E27FC236}">
                <a16:creationId xmlns:a16="http://schemas.microsoft.com/office/drawing/2014/main" id="{50030576-2594-41E3-903A-CC1C027BBA00}"/>
              </a:ext>
            </a:extLst>
          </p:cNvPr>
          <p:cNvSpPr>
            <a:spLocks noGrp="1"/>
          </p:cNvSpPr>
          <p:nvPr>
            <p:ph type="body" sz="quarter" idx="23" hasCustomPrompt="1"/>
          </p:nvPr>
        </p:nvSpPr>
        <p:spPr>
          <a:xfrm>
            <a:off x="5469902" y="1277217"/>
            <a:ext cx="1331555" cy="384896"/>
          </a:xfrm>
        </p:spPr>
        <p:txBody>
          <a:bodyPr rIns="0">
            <a:noAutofit/>
          </a:bodyPr>
          <a:lstStyle>
            <a:lvl1pPr algn="ctr">
              <a:spcBef>
                <a:spcPts val="0"/>
              </a:spcBef>
              <a:defRPr sz="900" b="1" baseline="0"/>
            </a:lvl1pPr>
            <a:lvl2pPr marL="0" indent="0" algn="ctr">
              <a:spcBef>
                <a:spcPts val="0"/>
              </a:spcBef>
              <a:buFont typeface="Arial" panose="020B0604020202020204" pitchFamily="34" charset="0"/>
              <a:buChar char="​"/>
              <a:defRPr sz="700" spc="-20" baseline="0"/>
            </a:lvl2pPr>
          </a:lstStyle>
          <a:p>
            <a:pPr lvl="0"/>
            <a:r>
              <a:rPr lang="en-US" dirty="0"/>
              <a:t>Header</a:t>
            </a:r>
          </a:p>
          <a:p>
            <a:pPr lvl="1"/>
            <a:r>
              <a:rPr lang="en-US" dirty="0"/>
              <a:t>(Unit)</a:t>
            </a:r>
          </a:p>
        </p:txBody>
      </p:sp>
      <p:sp>
        <p:nvSpPr>
          <p:cNvPr id="58" name="Text Placeholder 42">
            <a:extLst>
              <a:ext uri="{FF2B5EF4-FFF2-40B4-BE49-F238E27FC236}">
                <a16:creationId xmlns:a16="http://schemas.microsoft.com/office/drawing/2014/main" id="{18D5C459-FAF9-49F8-87C7-C612677D6A77}"/>
              </a:ext>
            </a:extLst>
          </p:cNvPr>
          <p:cNvSpPr>
            <a:spLocks noGrp="1"/>
          </p:cNvSpPr>
          <p:nvPr>
            <p:ph type="body" sz="quarter" idx="26" hasCustomPrompt="1"/>
          </p:nvPr>
        </p:nvSpPr>
        <p:spPr>
          <a:xfrm>
            <a:off x="7000049" y="1277217"/>
            <a:ext cx="1331555" cy="384896"/>
          </a:xfrm>
        </p:spPr>
        <p:txBody>
          <a:bodyPr rIns="0">
            <a:noAutofit/>
          </a:bodyPr>
          <a:lstStyle>
            <a:lvl1pPr algn="ctr">
              <a:spcBef>
                <a:spcPts val="0"/>
              </a:spcBef>
              <a:defRPr sz="900" b="1" baseline="0"/>
            </a:lvl1pPr>
            <a:lvl2pPr marL="0" indent="0" algn="ctr">
              <a:spcBef>
                <a:spcPts val="0"/>
              </a:spcBef>
              <a:buFont typeface="Arial" panose="020B0604020202020204" pitchFamily="34" charset="0"/>
              <a:buChar char="​"/>
              <a:defRPr sz="700" spc="-20" baseline="0"/>
            </a:lvl2pPr>
          </a:lstStyle>
          <a:p>
            <a:pPr lvl="0"/>
            <a:r>
              <a:rPr lang="en-US" dirty="0"/>
              <a:t>Header</a:t>
            </a:r>
          </a:p>
          <a:p>
            <a:pPr lvl="1"/>
            <a:r>
              <a:rPr lang="en-US" dirty="0"/>
              <a:t>(Unit)</a:t>
            </a:r>
          </a:p>
        </p:txBody>
      </p:sp>
      <p:sp>
        <p:nvSpPr>
          <p:cNvPr id="61" name="Text Placeholder 42">
            <a:extLst>
              <a:ext uri="{FF2B5EF4-FFF2-40B4-BE49-F238E27FC236}">
                <a16:creationId xmlns:a16="http://schemas.microsoft.com/office/drawing/2014/main" id="{4152B9E5-75D3-4EB6-9977-D6ADCF977974}"/>
              </a:ext>
            </a:extLst>
          </p:cNvPr>
          <p:cNvSpPr>
            <a:spLocks noGrp="1"/>
          </p:cNvSpPr>
          <p:nvPr>
            <p:ph type="body" sz="quarter" idx="29" hasCustomPrompt="1"/>
          </p:nvPr>
        </p:nvSpPr>
        <p:spPr>
          <a:xfrm>
            <a:off x="8530196" y="1277217"/>
            <a:ext cx="1331555" cy="384896"/>
          </a:xfrm>
        </p:spPr>
        <p:txBody>
          <a:bodyPr rIns="0">
            <a:noAutofit/>
          </a:bodyPr>
          <a:lstStyle>
            <a:lvl1pPr algn="ctr">
              <a:spcBef>
                <a:spcPts val="0"/>
              </a:spcBef>
              <a:defRPr sz="900" b="1" baseline="0"/>
            </a:lvl1pPr>
            <a:lvl2pPr marL="0" indent="0" algn="ctr">
              <a:spcBef>
                <a:spcPts val="0"/>
              </a:spcBef>
              <a:buFont typeface="Arial" panose="020B0604020202020204" pitchFamily="34" charset="0"/>
              <a:buChar char="​"/>
              <a:defRPr sz="700" spc="-20" baseline="0"/>
            </a:lvl2pPr>
          </a:lstStyle>
          <a:p>
            <a:pPr lvl="0"/>
            <a:r>
              <a:rPr lang="en-US" dirty="0"/>
              <a:t>Header</a:t>
            </a:r>
          </a:p>
          <a:p>
            <a:pPr lvl="1"/>
            <a:r>
              <a:rPr lang="en-US" dirty="0"/>
              <a:t>(Unit)</a:t>
            </a:r>
          </a:p>
        </p:txBody>
      </p:sp>
      <p:sp>
        <p:nvSpPr>
          <p:cNvPr id="80" name="Text Placeholder 76">
            <a:extLst>
              <a:ext uri="{FF2B5EF4-FFF2-40B4-BE49-F238E27FC236}">
                <a16:creationId xmlns:a16="http://schemas.microsoft.com/office/drawing/2014/main" id="{0F2C154D-6061-48AE-AED9-19813A0AB2C7}"/>
              </a:ext>
            </a:extLst>
          </p:cNvPr>
          <p:cNvSpPr>
            <a:spLocks noGrp="1"/>
          </p:cNvSpPr>
          <p:nvPr>
            <p:ph type="body" sz="quarter" idx="36" hasCustomPrompt="1"/>
          </p:nvPr>
        </p:nvSpPr>
        <p:spPr>
          <a:xfrm>
            <a:off x="786162" y="3167323"/>
            <a:ext cx="1008321" cy="138113"/>
          </a:xfrm>
        </p:spPr>
        <p:txBody>
          <a:bodyPr lIns="0" rIns="0" anchor="b"/>
          <a:lstStyle>
            <a:lvl1pPr marL="206375" indent="-206375">
              <a:spcBef>
                <a:spcPts val="300"/>
              </a:spcBef>
              <a:buClr>
                <a:schemeClr val="accent1"/>
              </a:buClr>
              <a:buSzPct val="160000"/>
              <a:buFont typeface="Arial" panose="020B0604020202020204" pitchFamily="34" charset="0"/>
              <a:buChar char="■"/>
              <a:defRPr sz="900" spc="-40" baseline="0">
                <a:solidFill>
                  <a:schemeClr val="tx1"/>
                </a:solidFill>
              </a:defRPr>
            </a:lvl1pPr>
            <a:lvl2pPr marL="206375" indent="-204788">
              <a:spcBef>
                <a:spcPts val="300"/>
              </a:spcBef>
              <a:buClr>
                <a:srgbClr val="6188FF"/>
              </a:buClr>
              <a:buSzPct val="160000"/>
              <a:buFont typeface="Arial" panose="020B0604020202020204" pitchFamily="34" charset="0"/>
              <a:buChar char="■"/>
              <a:defRPr sz="900" spc="-40" baseline="0">
                <a:solidFill>
                  <a:schemeClr val="tx1"/>
                </a:solidFill>
              </a:defRPr>
            </a:lvl2pPr>
            <a:lvl3pPr marL="206375" indent="-206375">
              <a:spcBef>
                <a:spcPts val="300"/>
              </a:spcBef>
              <a:buClr>
                <a:schemeClr val="bg2">
                  <a:lumMod val="60000"/>
                  <a:lumOff val="40000"/>
                </a:schemeClr>
              </a:buClr>
              <a:buSzPct val="160000"/>
              <a:buFont typeface="Arial" panose="020B0604020202020204" pitchFamily="34" charset="0"/>
              <a:buChar char="■"/>
              <a:defRPr sz="900" spc="-40" baseline="0">
                <a:solidFill>
                  <a:schemeClr val="tx1"/>
                </a:solidFill>
              </a:defRPr>
            </a:lvl3pPr>
            <a:lvl4pPr marL="206375" indent="-206375">
              <a:spcBef>
                <a:spcPts val="300"/>
              </a:spcBef>
              <a:buClr>
                <a:schemeClr val="accent3"/>
              </a:buClr>
              <a:buSzPct val="160000"/>
              <a:buFont typeface="Arial" panose="020B0604020202020204" pitchFamily="34" charset="0"/>
              <a:buChar char="■"/>
              <a:defRPr sz="900" spc="-40" baseline="0">
                <a:solidFill>
                  <a:schemeClr val="tx1"/>
                </a:solidFill>
              </a:defRPr>
            </a:lvl4pPr>
            <a:lvl5pPr marL="206375" indent="-206375">
              <a:spcBef>
                <a:spcPts val="300"/>
              </a:spcBef>
              <a:buClr>
                <a:schemeClr val="accent5"/>
              </a:buClr>
              <a:buSzPct val="160000"/>
              <a:buFont typeface="Arial" panose="020B0604020202020204" pitchFamily="34" charset="0"/>
              <a:buChar char="■"/>
              <a:defRPr sz="900" spc="-40" baseline="0">
                <a:solidFill>
                  <a:schemeClr val="tx1"/>
                </a:solidFill>
              </a:defRPr>
            </a:lvl5pPr>
            <a:lvl6pPr marL="206375" indent="-206375">
              <a:spcBef>
                <a:spcPts val="300"/>
              </a:spcBef>
              <a:buClr>
                <a:srgbClr val="1C9E2D"/>
              </a:buClr>
              <a:buSzPct val="160000"/>
              <a:buFont typeface="Arial" panose="020B0604020202020204" pitchFamily="34" charset="0"/>
              <a:buChar char="■"/>
              <a:defRPr sz="900" spc="-40" baseline="0">
                <a:solidFill>
                  <a:schemeClr val="tx1"/>
                </a:solidFill>
              </a:defRPr>
            </a:lvl6pPr>
          </a:lstStyle>
          <a:p>
            <a:pPr lvl="0"/>
            <a:r>
              <a:rPr lang="en-US" dirty="0"/>
              <a:t>Da Vinci</a:t>
            </a:r>
          </a:p>
          <a:p>
            <a:pPr lvl="1"/>
            <a:r>
              <a:rPr lang="en-US" dirty="0"/>
              <a:t>Lap</a:t>
            </a:r>
          </a:p>
          <a:p>
            <a:pPr lvl="2"/>
            <a:r>
              <a:rPr lang="en-US" dirty="0"/>
              <a:t>Open</a:t>
            </a:r>
          </a:p>
          <a:p>
            <a:pPr lvl="3"/>
            <a:r>
              <a:rPr lang="en-US" dirty="0"/>
              <a:t>Additional</a:t>
            </a:r>
          </a:p>
          <a:p>
            <a:pPr lvl="4"/>
            <a:r>
              <a:rPr lang="en-US" dirty="0"/>
              <a:t>Additional</a:t>
            </a:r>
          </a:p>
          <a:p>
            <a:pPr lvl="5"/>
            <a:r>
              <a:rPr lang="en-US" dirty="0"/>
              <a:t>Additional</a:t>
            </a:r>
          </a:p>
        </p:txBody>
      </p:sp>
      <p:sp>
        <p:nvSpPr>
          <p:cNvPr id="5" name="Table Placeholder 4">
            <a:extLst>
              <a:ext uri="{FF2B5EF4-FFF2-40B4-BE49-F238E27FC236}">
                <a16:creationId xmlns:a16="http://schemas.microsoft.com/office/drawing/2014/main" id="{D3DFA5D9-6A2F-4015-B5E3-3E9767F06130}"/>
              </a:ext>
            </a:extLst>
          </p:cNvPr>
          <p:cNvSpPr>
            <a:spLocks noGrp="1"/>
          </p:cNvSpPr>
          <p:nvPr>
            <p:ph type="tbl" sz="quarter" idx="37"/>
          </p:nvPr>
        </p:nvSpPr>
        <p:spPr>
          <a:xfrm>
            <a:off x="795338" y="3816350"/>
            <a:ext cx="10596373" cy="1255713"/>
          </a:xfrm>
        </p:spPr>
        <p:txBody>
          <a:bodyPr rIns="0" anchor="ctr"/>
          <a:lstStyle>
            <a:lvl1pPr algn="ctr">
              <a:defRPr sz="1000"/>
            </a:lvl1pPr>
          </a:lstStyle>
          <a:p>
            <a:r>
              <a:rPr lang="en-US"/>
              <a:t>Click icon to add table</a:t>
            </a:r>
            <a:endParaRPr lang="en-US" dirty="0"/>
          </a:p>
        </p:txBody>
      </p:sp>
      <p:sp>
        <p:nvSpPr>
          <p:cNvPr id="50" name="Text Placeholder 42">
            <a:extLst>
              <a:ext uri="{FF2B5EF4-FFF2-40B4-BE49-F238E27FC236}">
                <a16:creationId xmlns:a16="http://schemas.microsoft.com/office/drawing/2014/main" id="{399BEF5A-C00B-4E51-8138-D06388EC5ECF}"/>
              </a:ext>
            </a:extLst>
          </p:cNvPr>
          <p:cNvSpPr>
            <a:spLocks noGrp="1"/>
          </p:cNvSpPr>
          <p:nvPr>
            <p:ph type="body" sz="quarter" idx="38" hasCustomPrompt="1"/>
          </p:nvPr>
        </p:nvSpPr>
        <p:spPr>
          <a:xfrm>
            <a:off x="2409608" y="3349059"/>
            <a:ext cx="1331555" cy="351404"/>
          </a:xfrm>
        </p:spPr>
        <p:txBody>
          <a:bodyPr rIns="0">
            <a:noAutofit/>
          </a:bodyPr>
          <a:lstStyle>
            <a:lvl1pPr algn="ctr">
              <a:spcBef>
                <a:spcPts val="0"/>
              </a:spcBef>
              <a:defRPr sz="700" b="0" baseline="0">
                <a:solidFill>
                  <a:schemeClr val="tx1"/>
                </a:solidFill>
              </a:defRPr>
            </a:lvl1pPr>
            <a:lvl2pPr marL="0" indent="0" algn="ctr">
              <a:spcBef>
                <a:spcPts val="0"/>
              </a:spcBef>
              <a:buFont typeface="Arial" panose="020B0604020202020204" pitchFamily="34" charset="0"/>
              <a:buChar char="​"/>
              <a:defRPr sz="700" spc="-20" baseline="0"/>
            </a:lvl2pPr>
          </a:lstStyle>
          <a:p>
            <a:pPr lvl="0"/>
            <a:r>
              <a:rPr lang="en-US" dirty="0"/>
              <a:t>Header</a:t>
            </a:r>
          </a:p>
        </p:txBody>
      </p:sp>
      <p:sp>
        <p:nvSpPr>
          <p:cNvPr id="53" name="Text Placeholder 42">
            <a:extLst>
              <a:ext uri="{FF2B5EF4-FFF2-40B4-BE49-F238E27FC236}">
                <a16:creationId xmlns:a16="http://schemas.microsoft.com/office/drawing/2014/main" id="{207E0CDD-C17C-4AEB-9B00-7101D2519FC3}"/>
              </a:ext>
            </a:extLst>
          </p:cNvPr>
          <p:cNvSpPr>
            <a:spLocks noGrp="1"/>
          </p:cNvSpPr>
          <p:nvPr>
            <p:ph type="body" sz="quarter" idx="39" hasCustomPrompt="1"/>
          </p:nvPr>
        </p:nvSpPr>
        <p:spPr>
          <a:xfrm>
            <a:off x="3939755" y="3349059"/>
            <a:ext cx="1331555" cy="351404"/>
          </a:xfrm>
        </p:spPr>
        <p:txBody>
          <a:bodyPr rIns="0">
            <a:noAutofit/>
          </a:bodyPr>
          <a:lstStyle>
            <a:lvl1pPr algn="ctr">
              <a:spcBef>
                <a:spcPts val="0"/>
              </a:spcBef>
              <a:defRPr sz="700" b="0" baseline="0">
                <a:solidFill>
                  <a:schemeClr val="tx1"/>
                </a:solidFill>
              </a:defRPr>
            </a:lvl1pPr>
            <a:lvl2pPr marL="0" indent="0" algn="ctr">
              <a:spcBef>
                <a:spcPts val="0"/>
              </a:spcBef>
              <a:buFont typeface="Arial" panose="020B0604020202020204" pitchFamily="34" charset="0"/>
              <a:buChar char="​"/>
              <a:defRPr sz="700" spc="-20" baseline="0"/>
            </a:lvl2pPr>
          </a:lstStyle>
          <a:p>
            <a:pPr lvl="0"/>
            <a:r>
              <a:rPr lang="en-US" dirty="0"/>
              <a:t>Header</a:t>
            </a:r>
          </a:p>
        </p:txBody>
      </p:sp>
      <p:sp>
        <p:nvSpPr>
          <p:cNvPr id="56" name="Text Placeholder 42">
            <a:extLst>
              <a:ext uri="{FF2B5EF4-FFF2-40B4-BE49-F238E27FC236}">
                <a16:creationId xmlns:a16="http://schemas.microsoft.com/office/drawing/2014/main" id="{8050D162-4208-43A0-8CE9-8E31B273719B}"/>
              </a:ext>
            </a:extLst>
          </p:cNvPr>
          <p:cNvSpPr>
            <a:spLocks noGrp="1"/>
          </p:cNvSpPr>
          <p:nvPr>
            <p:ph type="body" sz="quarter" idx="40" hasCustomPrompt="1"/>
          </p:nvPr>
        </p:nvSpPr>
        <p:spPr>
          <a:xfrm>
            <a:off x="5469902" y="3349059"/>
            <a:ext cx="1331555" cy="351404"/>
          </a:xfrm>
        </p:spPr>
        <p:txBody>
          <a:bodyPr rIns="0">
            <a:noAutofit/>
          </a:bodyPr>
          <a:lstStyle>
            <a:lvl1pPr algn="ctr">
              <a:spcBef>
                <a:spcPts val="0"/>
              </a:spcBef>
              <a:defRPr sz="700" b="0" baseline="0">
                <a:solidFill>
                  <a:schemeClr val="tx1"/>
                </a:solidFill>
              </a:defRPr>
            </a:lvl1pPr>
            <a:lvl2pPr marL="0" indent="0" algn="ctr">
              <a:spcBef>
                <a:spcPts val="0"/>
              </a:spcBef>
              <a:buFont typeface="Arial" panose="020B0604020202020204" pitchFamily="34" charset="0"/>
              <a:buChar char="​"/>
              <a:defRPr sz="700" spc="-20" baseline="0"/>
            </a:lvl2pPr>
          </a:lstStyle>
          <a:p>
            <a:pPr lvl="0"/>
            <a:r>
              <a:rPr lang="en-US" dirty="0"/>
              <a:t>Header</a:t>
            </a:r>
          </a:p>
        </p:txBody>
      </p:sp>
      <p:sp>
        <p:nvSpPr>
          <p:cNvPr id="59" name="Text Placeholder 42">
            <a:extLst>
              <a:ext uri="{FF2B5EF4-FFF2-40B4-BE49-F238E27FC236}">
                <a16:creationId xmlns:a16="http://schemas.microsoft.com/office/drawing/2014/main" id="{7848E76D-837A-4CFD-B94A-14D505BE3428}"/>
              </a:ext>
            </a:extLst>
          </p:cNvPr>
          <p:cNvSpPr>
            <a:spLocks noGrp="1"/>
          </p:cNvSpPr>
          <p:nvPr>
            <p:ph type="body" sz="quarter" idx="41" hasCustomPrompt="1"/>
          </p:nvPr>
        </p:nvSpPr>
        <p:spPr>
          <a:xfrm>
            <a:off x="7000049" y="3349059"/>
            <a:ext cx="1331555" cy="351404"/>
          </a:xfrm>
        </p:spPr>
        <p:txBody>
          <a:bodyPr rIns="0">
            <a:noAutofit/>
          </a:bodyPr>
          <a:lstStyle>
            <a:lvl1pPr algn="ctr">
              <a:spcBef>
                <a:spcPts val="0"/>
              </a:spcBef>
              <a:buNone/>
              <a:defRPr sz="700" b="0" baseline="0">
                <a:solidFill>
                  <a:schemeClr val="tx1"/>
                </a:solidFill>
              </a:defRPr>
            </a:lvl1pPr>
            <a:lvl2pPr marL="0" indent="0" algn="ctr">
              <a:spcBef>
                <a:spcPts val="0"/>
              </a:spcBef>
              <a:buFont typeface="Arial" panose="020B0604020202020204" pitchFamily="34" charset="0"/>
              <a:buChar char="​"/>
              <a:defRPr sz="700" spc="-20" baseline="0"/>
            </a:lvl2pPr>
          </a:lstStyle>
          <a:p>
            <a:pPr lvl="0"/>
            <a:r>
              <a:rPr lang="en-US" dirty="0"/>
              <a:t>Header</a:t>
            </a:r>
          </a:p>
        </p:txBody>
      </p:sp>
      <p:sp>
        <p:nvSpPr>
          <p:cNvPr id="62" name="Text Placeholder 42">
            <a:extLst>
              <a:ext uri="{FF2B5EF4-FFF2-40B4-BE49-F238E27FC236}">
                <a16:creationId xmlns:a16="http://schemas.microsoft.com/office/drawing/2014/main" id="{DE9B5B49-236D-4215-B415-FC94FD338AC1}"/>
              </a:ext>
            </a:extLst>
          </p:cNvPr>
          <p:cNvSpPr>
            <a:spLocks noGrp="1"/>
          </p:cNvSpPr>
          <p:nvPr>
            <p:ph type="body" sz="quarter" idx="42" hasCustomPrompt="1"/>
          </p:nvPr>
        </p:nvSpPr>
        <p:spPr>
          <a:xfrm>
            <a:off x="8530196" y="3349059"/>
            <a:ext cx="1331555" cy="351404"/>
          </a:xfrm>
        </p:spPr>
        <p:txBody>
          <a:bodyPr rIns="0">
            <a:noAutofit/>
          </a:bodyPr>
          <a:lstStyle>
            <a:lvl1pPr algn="ctr">
              <a:spcBef>
                <a:spcPts val="0"/>
              </a:spcBef>
              <a:defRPr sz="700" b="0" baseline="0">
                <a:solidFill>
                  <a:schemeClr val="tx1"/>
                </a:solidFill>
              </a:defRPr>
            </a:lvl1pPr>
            <a:lvl2pPr marL="0" indent="0" algn="ctr">
              <a:spcBef>
                <a:spcPts val="0"/>
              </a:spcBef>
              <a:buFont typeface="Arial" panose="020B0604020202020204" pitchFamily="34" charset="0"/>
              <a:buChar char="​"/>
              <a:defRPr sz="700" spc="-20" baseline="0"/>
            </a:lvl2pPr>
          </a:lstStyle>
          <a:p>
            <a:pPr lvl="0"/>
            <a:r>
              <a:rPr lang="en-US" dirty="0"/>
              <a:t>Header</a:t>
            </a:r>
          </a:p>
        </p:txBody>
      </p:sp>
      <p:sp>
        <p:nvSpPr>
          <p:cNvPr id="29" name="Rectangle 28" hidden="1">
            <a:extLst>
              <a:ext uri="{FF2B5EF4-FFF2-40B4-BE49-F238E27FC236}">
                <a16:creationId xmlns:a16="http://schemas.microsoft.com/office/drawing/2014/main" id="{CB18B7F7-83B5-4355-970B-6FFE6B12B9C1}"/>
              </a:ext>
            </a:extLst>
          </p:cNvPr>
          <p:cNvSpPr/>
          <p:nvPr userDrawn="1"/>
        </p:nvSpPr>
        <p:spPr>
          <a:xfrm>
            <a:off x="10060345" y="6013047"/>
            <a:ext cx="1331555" cy="226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Study information</a:t>
            </a:r>
          </a:p>
        </p:txBody>
      </p:sp>
      <p:sp>
        <p:nvSpPr>
          <p:cNvPr id="25" name="Date Placeholder 3">
            <a:extLst>
              <a:ext uri="{FF2B5EF4-FFF2-40B4-BE49-F238E27FC236}">
                <a16:creationId xmlns:a16="http://schemas.microsoft.com/office/drawing/2014/main" id="{12E5E09F-673A-4BA2-BAAE-56C042E5F475}"/>
              </a:ext>
            </a:extLst>
          </p:cNvPr>
          <p:cNvSpPr>
            <a:spLocks noGrp="1"/>
          </p:cNvSpPr>
          <p:nvPr>
            <p:ph type="dt" sz="half" idx="2"/>
          </p:nvPr>
        </p:nvSpPr>
        <p:spPr>
          <a:xfrm>
            <a:off x="8591550" y="6480261"/>
            <a:ext cx="2003425" cy="182880"/>
          </a:xfrm>
          <a:prstGeom prst="rect">
            <a:avLst/>
          </a:prstGeom>
        </p:spPr>
        <p:txBody>
          <a:bodyPr vert="horz" lIns="0" tIns="0" rIns="0" bIns="0" rtlCol="0" anchor="ctr"/>
          <a:lstStyle>
            <a:lvl1pPr algn="r">
              <a:defRPr sz="900" spc="-30" baseline="0">
                <a:solidFill>
                  <a:schemeClr val="bg2"/>
                </a:solidFill>
              </a:defRPr>
            </a:lvl1pPr>
          </a:lstStyle>
          <a:p>
            <a:r>
              <a:rPr lang="en-US"/>
              <a:t>PNXXXXXXX-US RevA 8/2021</a:t>
            </a:r>
            <a:endParaRPr lang="en-US" dirty="0"/>
          </a:p>
        </p:txBody>
      </p:sp>
      <p:sp>
        <p:nvSpPr>
          <p:cNvPr id="26" name="Slide Number Placeholder 5">
            <a:extLst>
              <a:ext uri="{FF2B5EF4-FFF2-40B4-BE49-F238E27FC236}">
                <a16:creationId xmlns:a16="http://schemas.microsoft.com/office/drawing/2014/main" id="{D3CE4E26-860F-446C-B18B-5AFA7B397051}"/>
              </a:ext>
            </a:extLst>
          </p:cNvPr>
          <p:cNvSpPr>
            <a:spLocks noGrp="1"/>
          </p:cNvSpPr>
          <p:nvPr>
            <p:ph type="sldNum" sz="quarter" idx="4"/>
          </p:nvPr>
        </p:nvSpPr>
        <p:spPr>
          <a:xfrm>
            <a:off x="10594975" y="6480261"/>
            <a:ext cx="798449" cy="182880"/>
          </a:xfrm>
          <a:prstGeom prst="rect">
            <a:avLst/>
          </a:prstGeom>
        </p:spPr>
        <p:txBody>
          <a:bodyPr vert="horz" lIns="0" tIns="0" rIns="0" bIns="0" rtlCol="0" anchor="ctr"/>
          <a:lstStyle>
            <a:lvl1pPr algn="r">
              <a:defRPr sz="900">
                <a:solidFill>
                  <a:schemeClr val="bg2"/>
                </a:solidFill>
              </a:defRPr>
            </a:lvl1pPr>
          </a:lstStyle>
          <a:p>
            <a:fld id="{545CFF4A-92DB-4C5D-B50A-9BB6D56720F2}" type="slidenum">
              <a:rPr lang="en-US" smtClean="0"/>
              <a:pPr/>
              <a:t>‹N›</a:t>
            </a:fld>
            <a:r>
              <a:rPr lang="en-US" dirty="0"/>
              <a:t> of ~&amp;#</a:t>
            </a:r>
          </a:p>
        </p:txBody>
      </p:sp>
    </p:spTree>
    <p:extLst>
      <p:ext uri="{BB962C8B-B14F-4D97-AF65-F5344CB8AC3E}">
        <p14:creationId xmlns:p14="http://schemas.microsoft.com/office/powerpoint/2010/main" val="232128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74542C42-F0C8-417A-980A-09B6C1CD6C24}" type="datetime1">
              <a:rPr lang="it-IT" noProof="0" smtClean="0"/>
              <a:t>10/05/24</a:t>
            </a:fld>
            <a:endParaRPr lang="it-IT" noProof="0" dirty="0"/>
          </a:p>
        </p:txBody>
      </p:sp>
      <p:sp>
        <p:nvSpPr>
          <p:cNvPr id="8" name="Segnaposto piè di pagina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018278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stazione sezione">
    <p:bg>
      <p:bgPr>
        <a:solidFill>
          <a:schemeClr val="bg1"/>
        </a:solidFill>
        <a:effectLst/>
      </p:bgPr>
    </p:bg>
    <p:spTree>
      <p:nvGrpSpPr>
        <p:cNvPr id="1" name=""/>
        <p:cNvGrpSpPr/>
        <p:nvPr/>
      </p:nvGrpSpPr>
      <p:grpSpPr>
        <a:xfrm>
          <a:off x="0" y="0"/>
          <a:ext cx="0" cy="0"/>
          <a:chOff x="0" y="0"/>
          <a:chExt cx="0" cy="0"/>
        </a:xfrm>
      </p:grpSpPr>
      <p:sp>
        <p:nvSpPr>
          <p:cNvPr id="15" name="Parallelogramma 14">
            <a:extLst>
              <a:ext uri="{FF2B5EF4-FFF2-40B4-BE49-F238E27FC236}">
                <a16:creationId xmlns:a16="http://schemas.microsoft.com/office/drawing/2014/main" id="{98B82A56-7790-48EC-983D-AB8F703699B2}"/>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1D72669-6745-4AA0-A173-7F6CEB97CF08}" type="datetime1">
              <a:rPr lang="it-IT" noProof="0" smtClean="0"/>
              <a:t>10/05/24</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2641599" y="3746500"/>
            <a:ext cx="8331202" cy="1308100"/>
          </a:xfrm>
        </p:spPr>
        <p:txBody>
          <a:bodyPr rtlCol="0" anchor="b" anchorCtr="0">
            <a:noAutofit/>
          </a:bodyPr>
          <a:lstStyle>
            <a:lvl1pP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2641600" y="5219700"/>
            <a:ext cx="8331201" cy="586740"/>
          </a:xfrm>
        </p:spPr>
        <p:txBody>
          <a:bodyPr lIns="91440" rIns="91440" rtlCol="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59698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Intestazione della sezione">
    <p:bg>
      <p:bgPr>
        <a:solidFill>
          <a:schemeClr val="bg1"/>
        </a:solidFill>
        <a:effectLst/>
      </p:bgPr>
    </p:bg>
    <p:spTree>
      <p:nvGrpSpPr>
        <p:cNvPr id="1" name=""/>
        <p:cNvGrpSpPr/>
        <p:nvPr/>
      </p:nvGrpSpPr>
      <p:grpSpPr>
        <a:xfrm>
          <a:off x="0" y="0"/>
          <a:ext cx="0" cy="0"/>
          <a:chOff x="0" y="0"/>
          <a:chExt cx="0" cy="0"/>
        </a:xfrm>
      </p:grpSpPr>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81A99FD-A18D-4AC6-92B0-69E29E35743B}" type="datetime1">
              <a:rPr lang="it-IT" noProof="0" smtClean="0"/>
              <a:t>10/05/24</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1930399" y="3746500"/>
            <a:ext cx="8331202" cy="1308100"/>
          </a:xfrm>
        </p:spPr>
        <p:txBody>
          <a:bodyPr rtlCol="0" anchor="b" anchorCtr="0">
            <a:noAutofit/>
          </a:bodyPr>
          <a:lstStyle>
            <a:lvl1pPr algn="ct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930400" y="5219700"/>
            <a:ext cx="8331201" cy="586740"/>
          </a:xfrm>
        </p:spPr>
        <p:txBody>
          <a:bodyPr lIns="91440" rIns="91440" rtlCol="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76648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olo 7"/>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p:nvPr>
        </p:nvSpPr>
        <p:spPr>
          <a:xfrm>
            <a:off x="1097280" y="2120900"/>
            <a:ext cx="4639736" cy="3748193"/>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contenuto 3"/>
          <p:cNvSpPr>
            <a:spLocks noGrp="1"/>
          </p:cNvSpPr>
          <p:nvPr>
            <p:ph sz="half" idx="2"/>
          </p:nvPr>
        </p:nvSpPr>
        <p:spPr>
          <a:xfrm>
            <a:off x="6515944" y="2120900"/>
            <a:ext cx="4639736" cy="3748194"/>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43B79944-34CF-4A72-AC1B-909189585767}" type="datetime1">
              <a:rPr lang="it-IT" noProof="0" smtClean="0"/>
              <a:t>10/05/24</a:t>
            </a:fld>
            <a:endParaRPr lang="it-IT" noProof="0" dirty="0"/>
          </a:p>
        </p:txBody>
      </p:sp>
      <p:sp>
        <p:nvSpPr>
          <p:cNvPr id="9" name="Segnaposto piè di pagina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338797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olo 9"/>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097280" y="2057400"/>
            <a:ext cx="4639736" cy="736282"/>
          </a:xfrm>
        </p:spPr>
        <p:txBody>
          <a:bodyPr lIns="91440" rIns="91440" rtlCol="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186731" y="2958274"/>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4"/>
          <p:cNvSpPr>
            <a:spLocks noGrp="1"/>
          </p:cNvSpPr>
          <p:nvPr>
            <p:ph type="body" sz="quarter" idx="3"/>
          </p:nvPr>
        </p:nvSpPr>
        <p:spPr>
          <a:xfrm>
            <a:off x="6515944" y="2057400"/>
            <a:ext cx="4639736" cy="736282"/>
          </a:xfrm>
        </p:spPr>
        <p:txBody>
          <a:bodyPr lIns="91440" rIns="91440" rtlCol="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p:cNvSpPr>
            <a:spLocks noGrp="1"/>
          </p:cNvSpPr>
          <p:nvPr>
            <p:ph sz="quarter" idx="4"/>
          </p:nvPr>
        </p:nvSpPr>
        <p:spPr>
          <a:xfrm>
            <a:off x="6605395" y="2958273"/>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AAAF3A87-C769-4508-A602-98056DD906C2}" type="datetime1">
              <a:rPr lang="it-IT" noProof="0" smtClean="0"/>
              <a:t>10/05/24</a:t>
            </a:fld>
            <a:endParaRPr lang="it-IT" noProof="0" dirty="0"/>
          </a:p>
        </p:txBody>
      </p:sp>
      <p:sp>
        <p:nvSpPr>
          <p:cNvPr id="11" name="Segnaposto piè di pagina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it-IT" noProof="0" dirty="0"/>
              <a:t>Piè di pagina</a:t>
            </a:r>
          </a:p>
        </p:txBody>
      </p:sp>
      <p:sp>
        <p:nvSpPr>
          <p:cNvPr id="12" name="Segnaposto numero diapositiva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1959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6" name="Segnaposto data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5F1DB439-C8A9-45DF-AFF2-9EFA3E72C152}" type="datetime1">
              <a:rPr lang="it-IT" noProof="0" smtClean="0"/>
              <a:t>10/05/24</a:t>
            </a:fld>
            <a:endParaRPr lang="it-IT" noProof="0" dirty="0"/>
          </a:p>
        </p:txBody>
      </p:sp>
      <p:sp>
        <p:nvSpPr>
          <p:cNvPr id="7" name="Segnaposto piè di pagina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it-IT" noProof="0" dirty="0"/>
              <a:t>Piè di pagina</a:t>
            </a:r>
          </a:p>
        </p:txBody>
      </p:sp>
      <p:sp>
        <p:nvSpPr>
          <p:cNvPr id="8" name="Segnaposto numero diapositiva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118001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6" name="Parallelogramma 14">
            <a:extLst>
              <a:ext uri="{FF2B5EF4-FFF2-40B4-BE49-F238E27FC236}">
                <a16:creationId xmlns:a16="http://schemas.microsoft.com/office/drawing/2014/main" id="{AF082EE3-41AA-4817-A1CC-C33DDB8F675F}"/>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piè di pagina 2">
            <a:extLst>
              <a:ext uri="{FF2B5EF4-FFF2-40B4-BE49-F238E27FC236}">
                <a16:creationId xmlns:a16="http://schemas.microsoft.com/office/drawing/2014/main" id="{05915714-6BBA-4593-8591-4E26F7D58D9F}"/>
              </a:ext>
            </a:extLst>
          </p:cNvPr>
          <p:cNvSpPr>
            <a:spLocks noGrp="1"/>
          </p:cNvSpPr>
          <p:nvPr>
            <p:ph type="ftr" sz="quarter" idx="11"/>
          </p:nvPr>
        </p:nvSpPr>
        <p:spPr>
          <a:xfrm>
            <a:off x="216130" y="6446838"/>
            <a:ext cx="4846321" cy="365125"/>
          </a:xfrm>
        </p:spPr>
        <p:txBody>
          <a:bodyPr rtlCol="0"/>
          <a:lstStyle>
            <a:lvl1pPr>
              <a:defRPr>
                <a:solidFill>
                  <a:schemeClr val="tx1">
                    <a:lumMod val="75000"/>
                    <a:lumOff val="25000"/>
                  </a:schemeClr>
                </a:solidFill>
              </a:defRPr>
            </a:lvl1pPr>
          </a:lstStyle>
          <a:p>
            <a:endParaRPr lang="it-IT" dirty="0"/>
          </a:p>
        </p:txBody>
      </p:sp>
    </p:spTree>
    <p:extLst>
      <p:ext uri="{BB962C8B-B14F-4D97-AF65-F5344CB8AC3E}">
        <p14:creationId xmlns:p14="http://schemas.microsoft.com/office/powerpoint/2010/main" val="3010507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arallelogramma 14">
            <a:extLst>
              <a:ext uri="{FF2B5EF4-FFF2-40B4-BE49-F238E27FC236}">
                <a16:creationId xmlns:a16="http://schemas.microsoft.com/office/drawing/2014/main" id="{D20796F3-5674-4AF5-9623-575731F82E52}"/>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Segnaposto titolo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it-IT" noProof="0" dirty="0"/>
              <a:t>Fare clic per modificare lo stile del titolo dello schema</a:t>
            </a:r>
          </a:p>
        </p:txBody>
      </p:sp>
      <p:sp>
        <p:nvSpPr>
          <p:cNvPr id="3" name="Segnaposto testo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CA46E8E-89D0-493E-ABBF-B63A9C819C41}" type="datetime1">
              <a:rPr lang="it-IT" noProof="0" smtClean="0"/>
              <a:t>10/05/24</a:t>
            </a:fld>
            <a:endParaRPr lang="it-IT" noProof="0" dirty="0"/>
          </a:p>
        </p:txBody>
      </p:sp>
      <p:sp>
        <p:nvSpPr>
          <p:cNvPr id="5" name="Segnaposto piè di pagina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pPr rtl="0"/>
            <a:r>
              <a:rPr lang="it-IT" noProof="0" dirty="0"/>
              <a:t>Piè di pagina</a:t>
            </a:r>
          </a:p>
        </p:txBody>
      </p:sp>
      <p:sp>
        <p:nvSpPr>
          <p:cNvPr id="6" name="Segnaposto numero diapositiva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8" name="Rettangolo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07" r:id="rId3"/>
    <p:sldLayoutId id="2147483708" r:id="rId4"/>
    <p:sldLayoutId id="2147483719" r:id="rId5"/>
    <p:sldLayoutId id="2147483709" r:id="rId6"/>
    <p:sldLayoutId id="2147483716" r:id="rId7"/>
    <p:sldLayoutId id="2147483710" r:id="rId8"/>
    <p:sldLayoutId id="2147483711" r:id="rId9"/>
    <p:sldLayoutId id="2147483712" r:id="rId10"/>
    <p:sldLayoutId id="2147483727" r:id="rId11"/>
    <p:sldLayoutId id="2147483720" r:id="rId12"/>
    <p:sldLayoutId id="2147483721" r:id="rId13"/>
    <p:sldLayoutId id="2147483725" r:id="rId14"/>
    <p:sldLayoutId id="2147483726" r:id="rId15"/>
    <p:sldLayoutId id="2147483722" r:id="rId16"/>
    <p:sldLayoutId id="2147483723" r:id="rId17"/>
    <p:sldLayoutId id="2147483715" r:id="rId18"/>
    <p:sldLayoutId id="2147483713" r:id="rId19"/>
    <p:sldLayoutId id="2147483714" r:id="rId20"/>
    <p:sldLayoutId id="2147483728" r:id="rId21"/>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F26B43"/>
          </p15:clr>
        </p15:guide>
        <p15:guide id="2" pos="688">
          <p15:clr>
            <a:srgbClr val="F26B43"/>
          </p15:clr>
        </p15:guide>
        <p15:guide id="3" pos="7038">
          <p15:clr>
            <a:srgbClr val="F26B43"/>
          </p15:clr>
        </p15:guide>
        <p15:guide id="4" orient="horz" pos="3702">
          <p15:clr>
            <a:srgbClr val="F26B43"/>
          </p15:clr>
        </p15:guide>
        <p15:guide id="5" orient="horz" pos="406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package" Target="../embeddings/Documento_di_Microsoft_Word.docx"/><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oleObject" Target="../embeddings/oleObject1.bin"/><Relationship Id="rId1" Type="http://schemas.openxmlformats.org/officeDocument/2006/relationships/slideLayout" Target="../slideLayouts/slideLayout9.xml"/><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package" Target="../embeddings/Documento_di_Microsoft_Word1.docx"/><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hyperlink" Target="mailto:antoniofranzese@hotmail.it"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5116285" y="1388292"/>
            <a:ext cx="6966857" cy="2040708"/>
          </a:xfrm>
        </p:spPr>
        <p:txBody>
          <a:bodyPr>
            <a:noAutofit/>
          </a:bodyPr>
          <a:lstStyle/>
          <a:p>
            <a:r>
              <a:rPr lang="it-IT" sz="3200" dirty="0" err="1"/>
              <a:t>Laparoscopic</a:t>
            </a:r>
            <a:r>
              <a:rPr lang="it-IT" sz="3200" dirty="0"/>
              <a:t> Sleeve </a:t>
            </a:r>
            <a:r>
              <a:rPr lang="it-IT" sz="3200" dirty="0" err="1"/>
              <a:t>Gastrectomy</a:t>
            </a:r>
            <a:r>
              <a:rPr lang="it-IT" sz="3200" dirty="0"/>
              <a:t> (LSG) versus </a:t>
            </a:r>
            <a:r>
              <a:rPr lang="it-IT" sz="3200" dirty="0" err="1"/>
              <a:t>Robotic</a:t>
            </a:r>
            <a:r>
              <a:rPr lang="it-IT" sz="3200" dirty="0"/>
              <a:t> Sleeve </a:t>
            </a:r>
            <a:r>
              <a:rPr lang="it-IT" sz="3200" dirty="0" err="1"/>
              <a:t>Gastrectomy</a:t>
            </a:r>
            <a:r>
              <a:rPr lang="it-IT" sz="3200" dirty="0"/>
              <a:t> (RSG): studio comparativo degli </a:t>
            </a:r>
            <a:r>
              <a:rPr lang="it-IT" sz="3200" dirty="0" err="1"/>
              <a:t>outcomes</a:t>
            </a:r>
            <a:r>
              <a:rPr lang="it-IT" sz="3200" dirty="0"/>
              <a:t> </a:t>
            </a:r>
            <a:r>
              <a:rPr lang="it-IT" sz="3200" dirty="0" err="1"/>
              <a:t>perioperatori</a:t>
            </a:r>
            <a:endParaRPr lang="it-IT" sz="3200" dirty="0"/>
          </a:p>
        </p:txBody>
      </p:sp>
      <p:sp>
        <p:nvSpPr>
          <p:cNvPr id="4" name="Sottotitolo 3">
            <a:extLst>
              <a:ext uri="{FF2B5EF4-FFF2-40B4-BE49-F238E27FC236}">
                <a16:creationId xmlns:a16="http://schemas.microsoft.com/office/drawing/2014/main" id="{91A9603A-D223-47EF-B35B-86424F3280CA}"/>
              </a:ext>
            </a:extLst>
          </p:cNvPr>
          <p:cNvSpPr>
            <a:spLocks noGrp="1"/>
          </p:cNvSpPr>
          <p:nvPr>
            <p:ph type="subTitle" idx="1"/>
          </p:nvPr>
        </p:nvSpPr>
        <p:spPr>
          <a:xfrm>
            <a:off x="5116285" y="4680858"/>
            <a:ext cx="6966857" cy="2177142"/>
          </a:xfrm>
        </p:spPr>
        <p:txBody>
          <a:bodyPr>
            <a:normAutofit fontScale="85000" lnSpcReduction="10000"/>
          </a:bodyPr>
          <a:lstStyle/>
          <a:p>
            <a:r>
              <a:rPr lang="it-IT" sz="3100" b="1" dirty="0">
                <a:solidFill>
                  <a:srgbClr val="FFC000"/>
                </a:solidFill>
              </a:rPr>
              <a:t>Antonio </a:t>
            </a:r>
            <a:r>
              <a:rPr lang="it-IT" sz="3100" b="1" dirty="0" err="1">
                <a:solidFill>
                  <a:srgbClr val="FFC000"/>
                </a:solidFill>
              </a:rPr>
              <a:t>franzese</a:t>
            </a:r>
            <a:r>
              <a:rPr lang="it-IT" sz="3100" b="1" dirty="0">
                <a:solidFill>
                  <a:srgbClr val="FFC000"/>
                </a:solidFill>
              </a:rPr>
              <a:t>, md </a:t>
            </a:r>
          </a:p>
          <a:p>
            <a:r>
              <a:rPr lang="it-IT" sz="2000" b="1" dirty="0" err="1">
                <a:solidFill>
                  <a:srgbClr val="FFC000"/>
                </a:solidFill>
              </a:rPr>
              <a:t>Universita’</a:t>
            </a:r>
            <a:r>
              <a:rPr lang="it-IT" sz="2000" b="1" dirty="0">
                <a:solidFill>
                  <a:srgbClr val="FFC000"/>
                </a:solidFill>
              </a:rPr>
              <a:t> degli studi di </a:t>
            </a:r>
            <a:r>
              <a:rPr lang="it-IT" sz="2000" b="1" dirty="0" err="1">
                <a:solidFill>
                  <a:srgbClr val="FFC000"/>
                </a:solidFill>
              </a:rPr>
              <a:t>napoli</a:t>
            </a:r>
            <a:r>
              <a:rPr lang="it-IT" sz="2000" b="1" dirty="0">
                <a:solidFill>
                  <a:srgbClr val="FFC000"/>
                </a:solidFill>
              </a:rPr>
              <a:t> </a:t>
            </a:r>
            <a:r>
              <a:rPr lang="it-IT" sz="2000" b="1" dirty="0" err="1">
                <a:solidFill>
                  <a:srgbClr val="FFC000"/>
                </a:solidFill>
              </a:rPr>
              <a:t>federico</a:t>
            </a:r>
            <a:r>
              <a:rPr lang="it-IT" sz="2000" b="1" dirty="0">
                <a:solidFill>
                  <a:srgbClr val="FFC000"/>
                </a:solidFill>
              </a:rPr>
              <a:t> II</a:t>
            </a:r>
          </a:p>
          <a:p>
            <a:r>
              <a:rPr lang="it-IT" sz="2000" b="1" dirty="0">
                <a:solidFill>
                  <a:srgbClr val="FFC000"/>
                </a:solidFill>
              </a:rPr>
              <a:t>Scuola di specializzazione in chirurgia generale</a:t>
            </a:r>
          </a:p>
          <a:p>
            <a:r>
              <a:rPr lang="it-IT" sz="2000" b="1" dirty="0">
                <a:solidFill>
                  <a:srgbClr val="FFC000"/>
                </a:solidFill>
              </a:rPr>
              <a:t>U.O.C. Chirurgia generale ad indirizzo </a:t>
            </a:r>
            <a:r>
              <a:rPr lang="it-IT" sz="2000" b="1" dirty="0" err="1">
                <a:solidFill>
                  <a:srgbClr val="FFC000"/>
                </a:solidFill>
              </a:rPr>
              <a:t>bariatrico</a:t>
            </a:r>
            <a:r>
              <a:rPr lang="it-IT" sz="2000" b="1" dirty="0">
                <a:solidFill>
                  <a:srgbClr val="FFC000"/>
                </a:solidFill>
              </a:rPr>
              <a:t> endocrino-metabolico e senologia, prof. M. </a:t>
            </a:r>
            <a:r>
              <a:rPr lang="it-IT" sz="2000" b="1" dirty="0" err="1">
                <a:solidFill>
                  <a:srgbClr val="FFC000"/>
                </a:solidFill>
              </a:rPr>
              <a:t>musella</a:t>
            </a:r>
            <a:endParaRPr lang="it-IT" sz="2000" b="1" dirty="0">
              <a:solidFill>
                <a:srgbClr val="FFC000"/>
              </a:solidFill>
            </a:endParaRPr>
          </a:p>
        </p:txBody>
      </p:sp>
    </p:spTree>
    <p:extLst>
      <p:ext uri="{BB962C8B-B14F-4D97-AF65-F5344CB8AC3E}">
        <p14:creationId xmlns:p14="http://schemas.microsoft.com/office/powerpoint/2010/main" val="47115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descr="Immagine che contiene design&#10;&#10;Descrizione generata automaticamente con attendibilità media">
            <a:extLst>
              <a:ext uri="{FF2B5EF4-FFF2-40B4-BE49-F238E27FC236}">
                <a16:creationId xmlns:a16="http://schemas.microsoft.com/office/drawing/2014/main" id="{6CABEE5F-B2FE-0C30-E42F-F795401C5384}"/>
              </a:ext>
            </a:extLst>
          </p:cNvPr>
          <p:cNvPicPr>
            <a:picLocks noChangeAspect="1"/>
          </p:cNvPicPr>
          <p:nvPr/>
        </p:nvPicPr>
        <p:blipFill rotWithShape="1">
          <a:blip r:embed="rId2"/>
          <a:srcRect t="17754" b="13409"/>
          <a:stretch/>
        </p:blipFill>
        <p:spPr>
          <a:xfrm>
            <a:off x="4822788" y="1039935"/>
            <a:ext cx="6722038" cy="4627217"/>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grpSp>
        <p:nvGrpSpPr>
          <p:cNvPr id="5" name="Gruppo 4">
            <a:extLst>
              <a:ext uri="{FF2B5EF4-FFF2-40B4-BE49-F238E27FC236}">
                <a16:creationId xmlns:a16="http://schemas.microsoft.com/office/drawing/2014/main" id="{FE13A232-6855-0548-401B-9483AD73BDEC}"/>
              </a:ext>
            </a:extLst>
          </p:cNvPr>
          <p:cNvGrpSpPr/>
          <p:nvPr/>
        </p:nvGrpSpPr>
        <p:grpSpPr>
          <a:xfrm>
            <a:off x="315686" y="729116"/>
            <a:ext cx="10515600" cy="621640"/>
            <a:chOff x="0" y="531"/>
            <a:chExt cx="10515600" cy="621640"/>
          </a:xfrm>
        </p:grpSpPr>
        <p:sp>
          <p:nvSpPr>
            <p:cNvPr id="6" name="Rettangolo 5">
              <a:extLst>
                <a:ext uri="{FF2B5EF4-FFF2-40B4-BE49-F238E27FC236}">
                  <a16:creationId xmlns:a16="http://schemas.microsoft.com/office/drawing/2014/main" id="{BED6A69E-40E2-B387-63B5-89E597D7487C}"/>
                </a:ext>
              </a:extLst>
            </p:cNvPr>
            <p:cNvSpPr/>
            <p:nvPr/>
          </p:nvSpPr>
          <p:spPr>
            <a:xfrm>
              <a:off x="0" y="531"/>
              <a:ext cx="10515600" cy="62164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it-IT"/>
            </a:p>
          </p:txBody>
        </p:sp>
        <p:sp>
          <p:nvSpPr>
            <p:cNvPr id="7" name="CasellaDiTesto 6">
              <a:extLst>
                <a:ext uri="{FF2B5EF4-FFF2-40B4-BE49-F238E27FC236}">
                  <a16:creationId xmlns:a16="http://schemas.microsoft.com/office/drawing/2014/main" id="{9FFC3057-01AF-2973-6444-E85DF4BBBB4D}"/>
                </a:ext>
              </a:extLst>
            </p:cNvPr>
            <p:cNvSpPr txBox="1"/>
            <p:nvPr/>
          </p:nvSpPr>
          <p:spPr>
            <a:xfrm>
              <a:off x="0" y="531"/>
              <a:ext cx="10515600" cy="62164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342900" lvl="0" indent="-342900" algn="l" defTabSz="889000">
                <a:lnSpc>
                  <a:spcPct val="200000"/>
                </a:lnSpc>
                <a:spcBef>
                  <a:spcPct val="0"/>
                </a:spcBef>
                <a:spcAft>
                  <a:spcPct val="35000"/>
                </a:spcAft>
                <a:buFont typeface="Arial" panose="020B0604020202020204" pitchFamily="34" charset="0"/>
                <a:buChar char="•"/>
              </a:pPr>
              <a:r>
                <a:rPr lang="it-IT" sz="2000" dirty="0" err="1">
                  <a:latin typeface="+mj-lt"/>
                </a:rPr>
                <a:t>Trocars</a:t>
              </a:r>
              <a:r>
                <a:rPr lang="it-IT" sz="2000" dirty="0">
                  <a:latin typeface="+mj-lt"/>
                </a:rPr>
                <a:t> placement and docking</a:t>
              </a:r>
            </a:p>
            <a:p>
              <a:pPr marL="342900" lvl="0" indent="-342900" algn="l" defTabSz="889000">
                <a:lnSpc>
                  <a:spcPct val="200000"/>
                </a:lnSpc>
                <a:spcBef>
                  <a:spcPct val="0"/>
                </a:spcBef>
                <a:spcAft>
                  <a:spcPct val="35000"/>
                </a:spcAft>
                <a:buFont typeface="Arial" panose="020B0604020202020204" pitchFamily="34" charset="0"/>
                <a:buChar char="•"/>
              </a:pPr>
              <a:r>
                <a:rPr lang="it-IT" sz="2000" dirty="0">
                  <a:latin typeface="+mj-lt"/>
                </a:rPr>
                <a:t>Targeting</a:t>
              </a:r>
            </a:p>
            <a:p>
              <a:pPr marL="342900" lvl="0" indent="-342900" algn="l" defTabSz="889000">
                <a:lnSpc>
                  <a:spcPct val="200000"/>
                </a:lnSpc>
                <a:spcBef>
                  <a:spcPct val="0"/>
                </a:spcBef>
                <a:spcAft>
                  <a:spcPct val="35000"/>
                </a:spcAft>
                <a:buFont typeface="Arial" panose="020B0604020202020204" pitchFamily="34" charset="0"/>
                <a:buChar char="•"/>
              </a:pPr>
              <a:r>
                <a:rPr lang="it-IT" sz="2000" dirty="0" err="1">
                  <a:solidFill>
                    <a:srgbClr val="333333"/>
                  </a:solidFill>
                  <a:highlight>
                    <a:srgbClr val="FFFFFF"/>
                  </a:highlight>
                  <a:latin typeface="+mj-lt"/>
                </a:rPr>
                <a:t>D</a:t>
              </a:r>
              <a:r>
                <a:rPr lang="it-IT" sz="2000" b="0" i="0" u="none" strike="noStrike" dirty="0" err="1">
                  <a:solidFill>
                    <a:srgbClr val="333333"/>
                  </a:solidFill>
                  <a:effectLst/>
                  <a:highlight>
                    <a:srgbClr val="FFFFFF"/>
                  </a:highlight>
                  <a:latin typeface="+mj-lt"/>
                </a:rPr>
                <a:t>issection</a:t>
              </a:r>
              <a:r>
                <a:rPr lang="it-IT" sz="2000" b="0" i="0" u="none" strike="noStrike" dirty="0">
                  <a:solidFill>
                    <a:srgbClr val="333333"/>
                  </a:solidFill>
                  <a:effectLst/>
                  <a:highlight>
                    <a:srgbClr val="FFFFFF"/>
                  </a:highlight>
                  <a:latin typeface="+mj-lt"/>
                </a:rPr>
                <a:t> of the </a:t>
              </a:r>
              <a:r>
                <a:rPr lang="it-IT" sz="2000" b="0" i="0" u="none" strike="noStrike" dirty="0" err="1">
                  <a:solidFill>
                    <a:srgbClr val="333333"/>
                  </a:solidFill>
                  <a:effectLst/>
                  <a:highlight>
                    <a:srgbClr val="FFFFFF"/>
                  </a:highlight>
                  <a:latin typeface="+mj-lt"/>
                </a:rPr>
                <a:t>greater</a:t>
              </a:r>
              <a:r>
                <a:rPr lang="it-IT" sz="2000" b="0" i="0" u="none" strike="noStrike" dirty="0">
                  <a:solidFill>
                    <a:srgbClr val="333333"/>
                  </a:solidFill>
                  <a:effectLst/>
                  <a:highlight>
                    <a:srgbClr val="FFFFFF"/>
                  </a:highlight>
                  <a:latin typeface="+mj-lt"/>
                </a:rPr>
                <a:t> curvature</a:t>
              </a:r>
            </a:p>
            <a:p>
              <a:pPr marL="342900" lvl="0" indent="-342900" algn="l" defTabSz="889000">
                <a:lnSpc>
                  <a:spcPct val="200000"/>
                </a:lnSpc>
                <a:spcBef>
                  <a:spcPct val="0"/>
                </a:spcBef>
                <a:spcAft>
                  <a:spcPct val="35000"/>
                </a:spcAft>
                <a:buFont typeface="Arial" panose="020B0604020202020204" pitchFamily="34" charset="0"/>
                <a:buChar char="•"/>
              </a:pPr>
              <a:r>
                <a:rPr lang="it-IT" sz="2000" dirty="0">
                  <a:solidFill>
                    <a:srgbClr val="333333"/>
                  </a:solidFill>
                  <a:highlight>
                    <a:srgbClr val="FFFFFF"/>
                  </a:highlight>
                  <a:latin typeface="+mj-lt"/>
                </a:rPr>
                <a:t>36FR </a:t>
              </a:r>
              <a:r>
                <a:rPr lang="it-IT" sz="2000" dirty="0" err="1">
                  <a:solidFill>
                    <a:srgbClr val="333333"/>
                  </a:solidFill>
                  <a:highlight>
                    <a:srgbClr val="FFFFFF"/>
                  </a:highlight>
                  <a:latin typeface="+mj-lt"/>
                </a:rPr>
                <a:t>Bougie</a:t>
              </a:r>
              <a:endParaRPr lang="it-IT" sz="2000" dirty="0">
                <a:solidFill>
                  <a:srgbClr val="333333"/>
                </a:solidFill>
                <a:highlight>
                  <a:srgbClr val="FFFFFF"/>
                </a:highlight>
                <a:latin typeface="+mj-lt"/>
              </a:endParaRPr>
            </a:p>
            <a:p>
              <a:pPr marL="342900" lvl="0" indent="-342900" algn="l" defTabSz="889000">
                <a:lnSpc>
                  <a:spcPct val="200000"/>
                </a:lnSpc>
                <a:spcBef>
                  <a:spcPct val="0"/>
                </a:spcBef>
                <a:spcAft>
                  <a:spcPct val="35000"/>
                </a:spcAft>
                <a:buFont typeface="Arial" panose="020B0604020202020204" pitchFamily="34" charset="0"/>
                <a:buChar char="•"/>
              </a:pPr>
              <a:r>
                <a:rPr lang="it-IT" sz="2000" dirty="0">
                  <a:solidFill>
                    <a:srgbClr val="333333"/>
                  </a:solidFill>
                  <a:highlight>
                    <a:srgbClr val="FFFFFF"/>
                  </a:highlight>
                  <a:latin typeface="+mj-lt"/>
                </a:rPr>
                <a:t>Vertical </a:t>
              </a:r>
              <a:r>
                <a:rPr lang="it-IT" sz="2000" dirty="0" err="1">
                  <a:solidFill>
                    <a:srgbClr val="333333"/>
                  </a:solidFill>
                  <a:highlight>
                    <a:srgbClr val="FFFFFF"/>
                  </a:highlight>
                  <a:latin typeface="+mj-lt"/>
                </a:rPr>
                <a:t>gastrectomy</a:t>
              </a:r>
              <a:endParaRPr lang="it-IT" sz="2000" dirty="0">
                <a:solidFill>
                  <a:srgbClr val="333333"/>
                </a:solidFill>
                <a:highlight>
                  <a:srgbClr val="FFFFFF"/>
                </a:highlight>
                <a:latin typeface="+mj-lt"/>
              </a:endParaRPr>
            </a:p>
            <a:p>
              <a:pPr marL="342900" lvl="0" indent="-342900" algn="l" defTabSz="889000">
                <a:lnSpc>
                  <a:spcPct val="200000"/>
                </a:lnSpc>
                <a:spcBef>
                  <a:spcPct val="0"/>
                </a:spcBef>
                <a:spcAft>
                  <a:spcPct val="35000"/>
                </a:spcAft>
                <a:buFont typeface="Arial" panose="020B0604020202020204" pitchFamily="34" charset="0"/>
                <a:buChar char="•"/>
              </a:pPr>
              <a:r>
                <a:rPr lang="it-IT" sz="2000" dirty="0" err="1">
                  <a:solidFill>
                    <a:srgbClr val="333333"/>
                  </a:solidFill>
                  <a:highlight>
                    <a:srgbClr val="FFFFFF"/>
                  </a:highlight>
                  <a:latin typeface="+mj-lt"/>
                </a:rPr>
                <a:t>Methylene</a:t>
              </a:r>
              <a:r>
                <a:rPr lang="it-IT" sz="2000" dirty="0">
                  <a:solidFill>
                    <a:srgbClr val="333333"/>
                  </a:solidFill>
                  <a:highlight>
                    <a:srgbClr val="FFFFFF"/>
                  </a:highlight>
                  <a:latin typeface="+mj-lt"/>
                </a:rPr>
                <a:t>-blue test</a:t>
              </a:r>
            </a:p>
            <a:p>
              <a:pPr marL="342900" lvl="0" indent="-342900" algn="l" defTabSz="889000">
                <a:lnSpc>
                  <a:spcPct val="200000"/>
                </a:lnSpc>
                <a:spcBef>
                  <a:spcPct val="0"/>
                </a:spcBef>
                <a:spcAft>
                  <a:spcPct val="35000"/>
                </a:spcAft>
                <a:buFont typeface="Arial" panose="020B0604020202020204" pitchFamily="34" charset="0"/>
                <a:buChar char="•"/>
              </a:pPr>
              <a:r>
                <a:rPr lang="it-IT" sz="2000" dirty="0" err="1">
                  <a:solidFill>
                    <a:srgbClr val="333333"/>
                  </a:solidFill>
                  <a:highlight>
                    <a:srgbClr val="FFFFFF"/>
                  </a:highlight>
                  <a:latin typeface="+mj-lt"/>
                </a:rPr>
                <a:t>Abdominal</a:t>
              </a:r>
              <a:r>
                <a:rPr lang="it-IT" sz="2000" dirty="0">
                  <a:solidFill>
                    <a:srgbClr val="333333"/>
                  </a:solidFill>
                  <a:highlight>
                    <a:srgbClr val="FFFFFF"/>
                  </a:highlight>
                  <a:latin typeface="+mj-lt"/>
                </a:rPr>
                <a:t> Drain</a:t>
              </a:r>
              <a:endParaRPr lang="it-IT" sz="2000" dirty="0">
                <a:latin typeface="+mj-lt"/>
              </a:endParaRPr>
            </a:p>
            <a:p>
              <a:pPr marL="0" lvl="0" indent="0" algn="l" defTabSz="889000">
                <a:lnSpc>
                  <a:spcPct val="100000"/>
                </a:lnSpc>
                <a:spcBef>
                  <a:spcPct val="0"/>
                </a:spcBef>
                <a:spcAft>
                  <a:spcPct val="35000"/>
                </a:spcAft>
                <a:buNone/>
              </a:pPr>
              <a:endParaRPr lang="it-IT" sz="2000" dirty="0"/>
            </a:p>
            <a:p>
              <a:pPr marL="0" lvl="0" indent="0" algn="l" defTabSz="889000">
                <a:lnSpc>
                  <a:spcPct val="100000"/>
                </a:lnSpc>
                <a:spcBef>
                  <a:spcPct val="0"/>
                </a:spcBef>
                <a:spcAft>
                  <a:spcPct val="35000"/>
                </a:spcAft>
                <a:buNone/>
              </a:pPr>
              <a:endParaRPr lang="en-US" sz="2000" kern="1200" dirty="0"/>
            </a:p>
          </p:txBody>
        </p:sp>
      </p:grpSp>
      <p:pic>
        <p:nvPicPr>
          <p:cNvPr id="4" name="Immagine 3" descr="Immagine che contiene persona, interno, schermata, dito&#10;&#10;Descrizione generata automaticamente">
            <a:extLst>
              <a:ext uri="{FF2B5EF4-FFF2-40B4-BE49-F238E27FC236}">
                <a16:creationId xmlns:a16="http://schemas.microsoft.com/office/drawing/2014/main" id="{F2FEC8C2-A410-877A-7A49-541AE18C3A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5162" y="924668"/>
            <a:ext cx="7566837" cy="4857750"/>
          </a:xfrm>
          <a:prstGeom prst="rect">
            <a:avLst/>
          </a:prstGeom>
        </p:spPr>
      </p:pic>
      <p:sp>
        <p:nvSpPr>
          <p:cNvPr id="8" name="Rettangolo 7">
            <a:extLst>
              <a:ext uri="{FF2B5EF4-FFF2-40B4-BE49-F238E27FC236}">
                <a16:creationId xmlns:a16="http://schemas.microsoft.com/office/drawing/2014/main" id="{0582C81C-DC29-B491-C0DA-AD4096EB94CA}"/>
              </a:ext>
            </a:extLst>
          </p:cNvPr>
          <p:cNvSpPr/>
          <p:nvPr/>
        </p:nvSpPr>
        <p:spPr>
          <a:xfrm>
            <a:off x="552893" y="2296633"/>
            <a:ext cx="3827721" cy="723014"/>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65F040AB-1B62-08AC-EE44-0DED9AEEE0D2}"/>
              </a:ext>
            </a:extLst>
          </p:cNvPr>
          <p:cNvSpPr txBox="1"/>
          <p:nvPr/>
        </p:nvSpPr>
        <p:spPr>
          <a:xfrm>
            <a:off x="239486" y="0"/>
            <a:ext cx="2652570" cy="461665"/>
          </a:xfrm>
          <a:prstGeom prst="rect">
            <a:avLst/>
          </a:prstGeom>
          <a:noFill/>
        </p:spPr>
        <p:txBody>
          <a:bodyPr wrap="square" rtlCol="0">
            <a:spAutoFit/>
          </a:bodyPr>
          <a:lstStyle/>
          <a:p>
            <a:r>
              <a:rPr lang="it-IT" sz="2400" dirty="0"/>
              <a:t>RSG: How </a:t>
            </a:r>
            <a:r>
              <a:rPr lang="it-IT" sz="2400" dirty="0" err="1"/>
              <a:t>we</a:t>
            </a:r>
            <a:r>
              <a:rPr lang="it-IT" sz="2400" dirty="0"/>
              <a:t> do </a:t>
            </a:r>
            <a:r>
              <a:rPr lang="it-IT" sz="2400" dirty="0" err="1"/>
              <a:t>it</a:t>
            </a:r>
            <a:endParaRPr lang="it-IT" sz="2400" dirty="0"/>
          </a:p>
        </p:txBody>
      </p:sp>
    </p:spTree>
    <p:extLst>
      <p:ext uri="{BB962C8B-B14F-4D97-AF65-F5344CB8AC3E}">
        <p14:creationId xmlns:p14="http://schemas.microsoft.com/office/powerpoint/2010/main" val="4271220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descr="Immagine che contiene design&#10;&#10;Descrizione generata automaticamente con attendibilità media">
            <a:extLst>
              <a:ext uri="{FF2B5EF4-FFF2-40B4-BE49-F238E27FC236}">
                <a16:creationId xmlns:a16="http://schemas.microsoft.com/office/drawing/2014/main" id="{6CABEE5F-B2FE-0C30-E42F-F795401C5384}"/>
              </a:ext>
            </a:extLst>
          </p:cNvPr>
          <p:cNvPicPr>
            <a:picLocks noChangeAspect="1"/>
          </p:cNvPicPr>
          <p:nvPr/>
        </p:nvPicPr>
        <p:blipFill rotWithShape="1">
          <a:blip r:embed="rId2"/>
          <a:srcRect t="17754" b="13409"/>
          <a:stretch/>
        </p:blipFill>
        <p:spPr>
          <a:xfrm>
            <a:off x="4822788" y="1039935"/>
            <a:ext cx="6722038" cy="4627217"/>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grpSp>
        <p:nvGrpSpPr>
          <p:cNvPr id="5" name="Gruppo 4">
            <a:extLst>
              <a:ext uri="{FF2B5EF4-FFF2-40B4-BE49-F238E27FC236}">
                <a16:creationId xmlns:a16="http://schemas.microsoft.com/office/drawing/2014/main" id="{FE13A232-6855-0548-401B-9483AD73BDEC}"/>
              </a:ext>
            </a:extLst>
          </p:cNvPr>
          <p:cNvGrpSpPr/>
          <p:nvPr/>
        </p:nvGrpSpPr>
        <p:grpSpPr>
          <a:xfrm>
            <a:off x="315686" y="729116"/>
            <a:ext cx="10515600" cy="621640"/>
            <a:chOff x="0" y="531"/>
            <a:chExt cx="10515600" cy="621640"/>
          </a:xfrm>
        </p:grpSpPr>
        <p:sp>
          <p:nvSpPr>
            <p:cNvPr id="6" name="Rettangolo 5">
              <a:extLst>
                <a:ext uri="{FF2B5EF4-FFF2-40B4-BE49-F238E27FC236}">
                  <a16:creationId xmlns:a16="http://schemas.microsoft.com/office/drawing/2014/main" id="{BED6A69E-40E2-B387-63B5-89E597D7487C}"/>
                </a:ext>
              </a:extLst>
            </p:cNvPr>
            <p:cNvSpPr/>
            <p:nvPr/>
          </p:nvSpPr>
          <p:spPr>
            <a:xfrm>
              <a:off x="0" y="531"/>
              <a:ext cx="10515600" cy="62164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it-IT"/>
            </a:p>
          </p:txBody>
        </p:sp>
        <p:sp>
          <p:nvSpPr>
            <p:cNvPr id="7" name="CasellaDiTesto 6">
              <a:extLst>
                <a:ext uri="{FF2B5EF4-FFF2-40B4-BE49-F238E27FC236}">
                  <a16:creationId xmlns:a16="http://schemas.microsoft.com/office/drawing/2014/main" id="{9FFC3057-01AF-2973-6444-E85DF4BBBB4D}"/>
                </a:ext>
              </a:extLst>
            </p:cNvPr>
            <p:cNvSpPr txBox="1"/>
            <p:nvPr/>
          </p:nvSpPr>
          <p:spPr>
            <a:xfrm>
              <a:off x="0" y="531"/>
              <a:ext cx="10515600" cy="62164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342900" lvl="0" indent="-342900" algn="l" defTabSz="889000">
                <a:lnSpc>
                  <a:spcPct val="200000"/>
                </a:lnSpc>
                <a:spcBef>
                  <a:spcPct val="0"/>
                </a:spcBef>
                <a:spcAft>
                  <a:spcPct val="35000"/>
                </a:spcAft>
                <a:buFont typeface="Arial" panose="020B0604020202020204" pitchFamily="34" charset="0"/>
                <a:buChar char="•"/>
              </a:pPr>
              <a:r>
                <a:rPr lang="it-IT" sz="2000" dirty="0" err="1">
                  <a:latin typeface="+mj-lt"/>
                </a:rPr>
                <a:t>Trocars</a:t>
              </a:r>
              <a:r>
                <a:rPr lang="it-IT" sz="2000" dirty="0">
                  <a:latin typeface="+mj-lt"/>
                </a:rPr>
                <a:t> placement and docking</a:t>
              </a:r>
            </a:p>
            <a:p>
              <a:pPr marL="342900" lvl="0" indent="-342900" algn="l" defTabSz="889000">
                <a:lnSpc>
                  <a:spcPct val="200000"/>
                </a:lnSpc>
                <a:spcBef>
                  <a:spcPct val="0"/>
                </a:spcBef>
                <a:spcAft>
                  <a:spcPct val="35000"/>
                </a:spcAft>
                <a:buFont typeface="Arial" panose="020B0604020202020204" pitchFamily="34" charset="0"/>
                <a:buChar char="•"/>
              </a:pPr>
              <a:r>
                <a:rPr lang="it-IT" sz="2000" dirty="0">
                  <a:latin typeface="+mj-lt"/>
                </a:rPr>
                <a:t>Targeting</a:t>
              </a:r>
            </a:p>
            <a:p>
              <a:pPr marL="342900" lvl="0" indent="-342900" algn="l" defTabSz="889000">
                <a:lnSpc>
                  <a:spcPct val="200000"/>
                </a:lnSpc>
                <a:spcBef>
                  <a:spcPct val="0"/>
                </a:spcBef>
                <a:spcAft>
                  <a:spcPct val="35000"/>
                </a:spcAft>
                <a:buFont typeface="Arial" panose="020B0604020202020204" pitchFamily="34" charset="0"/>
                <a:buChar char="•"/>
              </a:pPr>
              <a:r>
                <a:rPr lang="it-IT" sz="2000" dirty="0" err="1">
                  <a:solidFill>
                    <a:srgbClr val="333333"/>
                  </a:solidFill>
                  <a:highlight>
                    <a:srgbClr val="FFFFFF"/>
                  </a:highlight>
                  <a:latin typeface="+mj-lt"/>
                </a:rPr>
                <a:t>D</a:t>
              </a:r>
              <a:r>
                <a:rPr lang="it-IT" sz="2000" b="0" i="0" u="none" strike="noStrike" dirty="0" err="1">
                  <a:solidFill>
                    <a:srgbClr val="333333"/>
                  </a:solidFill>
                  <a:effectLst/>
                  <a:highlight>
                    <a:srgbClr val="FFFFFF"/>
                  </a:highlight>
                  <a:latin typeface="+mj-lt"/>
                </a:rPr>
                <a:t>issection</a:t>
              </a:r>
              <a:r>
                <a:rPr lang="it-IT" sz="2000" b="0" i="0" u="none" strike="noStrike" dirty="0">
                  <a:solidFill>
                    <a:srgbClr val="333333"/>
                  </a:solidFill>
                  <a:effectLst/>
                  <a:highlight>
                    <a:srgbClr val="FFFFFF"/>
                  </a:highlight>
                  <a:latin typeface="+mj-lt"/>
                </a:rPr>
                <a:t> of the </a:t>
              </a:r>
              <a:r>
                <a:rPr lang="it-IT" sz="2000" b="0" i="0" u="none" strike="noStrike" dirty="0" err="1">
                  <a:solidFill>
                    <a:srgbClr val="333333"/>
                  </a:solidFill>
                  <a:effectLst/>
                  <a:highlight>
                    <a:srgbClr val="FFFFFF"/>
                  </a:highlight>
                  <a:latin typeface="+mj-lt"/>
                </a:rPr>
                <a:t>greater</a:t>
              </a:r>
              <a:r>
                <a:rPr lang="it-IT" sz="2000" b="0" i="0" u="none" strike="noStrike" dirty="0">
                  <a:solidFill>
                    <a:srgbClr val="333333"/>
                  </a:solidFill>
                  <a:effectLst/>
                  <a:highlight>
                    <a:srgbClr val="FFFFFF"/>
                  </a:highlight>
                  <a:latin typeface="+mj-lt"/>
                </a:rPr>
                <a:t> curvature</a:t>
              </a:r>
            </a:p>
            <a:p>
              <a:pPr marL="342900" lvl="0" indent="-342900" algn="l" defTabSz="889000">
                <a:lnSpc>
                  <a:spcPct val="200000"/>
                </a:lnSpc>
                <a:spcBef>
                  <a:spcPct val="0"/>
                </a:spcBef>
                <a:spcAft>
                  <a:spcPct val="35000"/>
                </a:spcAft>
                <a:buFont typeface="Arial" panose="020B0604020202020204" pitchFamily="34" charset="0"/>
                <a:buChar char="•"/>
              </a:pPr>
              <a:r>
                <a:rPr lang="it-IT" sz="2000" dirty="0">
                  <a:solidFill>
                    <a:srgbClr val="333333"/>
                  </a:solidFill>
                  <a:highlight>
                    <a:srgbClr val="FFFFFF"/>
                  </a:highlight>
                  <a:latin typeface="+mj-lt"/>
                </a:rPr>
                <a:t>36FR </a:t>
              </a:r>
              <a:r>
                <a:rPr lang="it-IT" sz="2000" dirty="0" err="1">
                  <a:solidFill>
                    <a:srgbClr val="333333"/>
                  </a:solidFill>
                  <a:highlight>
                    <a:srgbClr val="FFFFFF"/>
                  </a:highlight>
                  <a:latin typeface="+mj-lt"/>
                </a:rPr>
                <a:t>Bougie</a:t>
              </a:r>
              <a:endParaRPr lang="it-IT" sz="2000" dirty="0">
                <a:solidFill>
                  <a:srgbClr val="333333"/>
                </a:solidFill>
                <a:highlight>
                  <a:srgbClr val="FFFFFF"/>
                </a:highlight>
                <a:latin typeface="+mj-lt"/>
              </a:endParaRPr>
            </a:p>
            <a:p>
              <a:pPr marL="342900" lvl="0" indent="-342900" algn="l" defTabSz="889000">
                <a:lnSpc>
                  <a:spcPct val="200000"/>
                </a:lnSpc>
                <a:spcBef>
                  <a:spcPct val="0"/>
                </a:spcBef>
                <a:spcAft>
                  <a:spcPct val="35000"/>
                </a:spcAft>
                <a:buFont typeface="Arial" panose="020B0604020202020204" pitchFamily="34" charset="0"/>
                <a:buChar char="•"/>
              </a:pPr>
              <a:r>
                <a:rPr lang="it-IT" sz="2000" dirty="0">
                  <a:solidFill>
                    <a:srgbClr val="333333"/>
                  </a:solidFill>
                  <a:highlight>
                    <a:srgbClr val="FFFFFF"/>
                  </a:highlight>
                  <a:latin typeface="+mj-lt"/>
                </a:rPr>
                <a:t>Vertical </a:t>
              </a:r>
              <a:r>
                <a:rPr lang="it-IT" sz="2000" dirty="0" err="1">
                  <a:solidFill>
                    <a:srgbClr val="333333"/>
                  </a:solidFill>
                  <a:highlight>
                    <a:srgbClr val="FFFFFF"/>
                  </a:highlight>
                  <a:latin typeface="+mj-lt"/>
                </a:rPr>
                <a:t>gastrectomy</a:t>
              </a:r>
              <a:endParaRPr lang="it-IT" sz="2000" dirty="0">
                <a:solidFill>
                  <a:srgbClr val="333333"/>
                </a:solidFill>
                <a:highlight>
                  <a:srgbClr val="FFFFFF"/>
                </a:highlight>
                <a:latin typeface="+mj-lt"/>
              </a:endParaRPr>
            </a:p>
            <a:p>
              <a:pPr marL="342900" lvl="0" indent="-342900" algn="l" defTabSz="889000">
                <a:lnSpc>
                  <a:spcPct val="200000"/>
                </a:lnSpc>
                <a:spcBef>
                  <a:spcPct val="0"/>
                </a:spcBef>
                <a:spcAft>
                  <a:spcPct val="35000"/>
                </a:spcAft>
                <a:buFont typeface="Arial" panose="020B0604020202020204" pitchFamily="34" charset="0"/>
                <a:buChar char="•"/>
              </a:pPr>
              <a:r>
                <a:rPr lang="it-IT" sz="2000" dirty="0" err="1">
                  <a:solidFill>
                    <a:srgbClr val="333333"/>
                  </a:solidFill>
                  <a:highlight>
                    <a:srgbClr val="FFFFFF"/>
                  </a:highlight>
                  <a:latin typeface="+mj-lt"/>
                </a:rPr>
                <a:t>Methylene</a:t>
              </a:r>
              <a:r>
                <a:rPr lang="it-IT" sz="2000" dirty="0">
                  <a:solidFill>
                    <a:srgbClr val="333333"/>
                  </a:solidFill>
                  <a:highlight>
                    <a:srgbClr val="FFFFFF"/>
                  </a:highlight>
                  <a:latin typeface="+mj-lt"/>
                </a:rPr>
                <a:t>-blue test</a:t>
              </a:r>
            </a:p>
            <a:p>
              <a:pPr marL="342900" lvl="0" indent="-342900" algn="l" defTabSz="889000">
                <a:lnSpc>
                  <a:spcPct val="200000"/>
                </a:lnSpc>
                <a:spcBef>
                  <a:spcPct val="0"/>
                </a:spcBef>
                <a:spcAft>
                  <a:spcPct val="35000"/>
                </a:spcAft>
                <a:buFont typeface="Arial" panose="020B0604020202020204" pitchFamily="34" charset="0"/>
                <a:buChar char="•"/>
              </a:pPr>
              <a:r>
                <a:rPr lang="it-IT" sz="2000" dirty="0" err="1">
                  <a:solidFill>
                    <a:srgbClr val="333333"/>
                  </a:solidFill>
                  <a:highlight>
                    <a:srgbClr val="FFFFFF"/>
                  </a:highlight>
                  <a:latin typeface="+mj-lt"/>
                </a:rPr>
                <a:t>Abdominal</a:t>
              </a:r>
              <a:r>
                <a:rPr lang="it-IT" sz="2000" dirty="0">
                  <a:solidFill>
                    <a:srgbClr val="333333"/>
                  </a:solidFill>
                  <a:highlight>
                    <a:srgbClr val="FFFFFF"/>
                  </a:highlight>
                  <a:latin typeface="+mj-lt"/>
                </a:rPr>
                <a:t> Drain</a:t>
              </a:r>
              <a:endParaRPr lang="it-IT" sz="2000" dirty="0">
                <a:latin typeface="+mj-lt"/>
              </a:endParaRPr>
            </a:p>
            <a:p>
              <a:pPr marL="0" lvl="0" indent="0" algn="l" defTabSz="889000">
                <a:lnSpc>
                  <a:spcPct val="100000"/>
                </a:lnSpc>
                <a:spcBef>
                  <a:spcPct val="0"/>
                </a:spcBef>
                <a:spcAft>
                  <a:spcPct val="35000"/>
                </a:spcAft>
                <a:buNone/>
              </a:pPr>
              <a:endParaRPr lang="it-IT" sz="2000" dirty="0"/>
            </a:p>
            <a:p>
              <a:pPr marL="0" lvl="0" indent="0" algn="l" defTabSz="889000">
                <a:lnSpc>
                  <a:spcPct val="100000"/>
                </a:lnSpc>
                <a:spcBef>
                  <a:spcPct val="0"/>
                </a:spcBef>
                <a:spcAft>
                  <a:spcPct val="35000"/>
                </a:spcAft>
                <a:buNone/>
              </a:pPr>
              <a:endParaRPr lang="en-US" sz="2000" kern="1200" dirty="0"/>
            </a:p>
          </p:txBody>
        </p:sp>
      </p:grpSp>
      <p:pic>
        <p:nvPicPr>
          <p:cNvPr id="4" name="Immagine 3" descr="Immagine che contiene Carne, interno, Grasso animale&#10;&#10;Descrizione generata automaticamente">
            <a:extLst>
              <a:ext uri="{FF2B5EF4-FFF2-40B4-BE49-F238E27FC236}">
                <a16:creationId xmlns:a16="http://schemas.microsoft.com/office/drawing/2014/main" id="{0A36C134-F859-0EA0-3BF9-185FFF8FC8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428" y="924668"/>
            <a:ext cx="7545572" cy="4857750"/>
          </a:xfrm>
          <a:prstGeom prst="rect">
            <a:avLst/>
          </a:prstGeom>
        </p:spPr>
      </p:pic>
      <p:sp>
        <p:nvSpPr>
          <p:cNvPr id="8" name="Rettangolo 7">
            <a:extLst>
              <a:ext uri="{FF2B5EF4-FFF2-40B4-BE49-F238E27FC236}">
                <a16:creationId xmlns:a16="http://schemas.microsoft.com/office/drawing/2014/main" id="{35530C13-8DBF-A6BD-E1A3-49D345B3776B}"/>
              </a:ext>
            </a:extLst>
          </p:cNvPr>
          <p:cNvSpPr/>
          <p:nvPr/>
        </p:nvSpPr>
        <p:spPr>
          <a:xfrm>
            <a:off x="563526" y="3051544"/>
            <a:ext cx="1743739" cy="595423"/>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91729A44-EE26-35BD-3516-F51398F00B36}"/>
              </a:ext>
            </a:extLst>
          </p:cNvPr>
          <p:cNvSpPr txBox="1"/>
          <p:nvPr/>
        </p:nvSpPr>
        <p:spPr>
          <a:xfrm>
            <a:off x="239486" y="0"/>
            <a:ext cx="2652570" cy="461665"/>
          </a:xfrm>
          <a:prstGeom prst="rect">
            <a:avLst/>
          </a:prstGeom>
          <a:noFill/>
        </p:spPr>
        <p:txBody>
          <a:bodyPr wrap="square" rtlCol="0">
            <a:spAutoFit/>
          </a:bodyPr>
          <a:lstStyle/>
          <a:p>
            <a:r>
              <a:rPr lang="it-IT" sz="2400" dirty="0"/>
              <a:t>RSG: How </a:t>
            </a:r>
            <a:r>
              <a:rPr lang="it-IT" sz="2400" dirty="0" err="1"/>
              <a:t>we</a:t>
            </a:r>
            <a:r>
              <a:rPr lang="it-IT" sz="2400" dirty="0"/>
              <a:t> do </a:t>
            </a:r>
            <a:r>
              <a:rPr lang="it-IT" sz="2400" dirty="0" err="1"/>
              <a:t>it</a:t>
            </a:r>
            <a:endParaRPr lang="it-IT" sz="2400" dirty="0"/>
          </a:p>
        </p:txBody>
      </p:sp>
    </p:spTree>
    <p:extLst>
      <p:ext uri="{BB962C8B-B14F-4D97-AF65-F5344CB8AC3E}">
        <p14:creationId xmlns:p14="http://schemas.microsoft.com/office/powerpoint/2010/main" val="3229961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descr="Immagine che contiene design&#10;&#10;Descrizione generata automaticamente con attendibilità media">
            <a:extLst>
              <a:ext uri="{FF2B5EF4-FFF2-40B4-BE49-F238E27FC236}">
                <a16:creationId xmlns:a16="http://schemas.microsoft.com/office/drawing/2014/main" id="{6CABEE5F-B2FE-0C30-E42F-F795401C5384}"/>
              </a:ext>
            </a:extLst>
          </p:cNvPr>
          <p:cNvPicPr>
            <a:picLocks noChangeAspect="1"/>
          </p:cNvPicPr>
          <p:nvPr/>
        </p:nvPicPr>
        <p:blipFill rotWithShape="1">
          <a:blip r:embed="rId2"/>
          <a:srcRect t="17754" b="13409"/>
          <a:stretch/>
        </p:blipFill>
        <p:spPr>
          <a:xfrm>
            <a:off x="4822788" y="1039935"/>
            <a:ext cx="6722038" cy="4627217"/>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grpSp>
        <p:nvGrpSpPr>
          <p:cNvPr id="5" name="Gruppo 4">
            <a:extLst>
              <a:ext uri="{FF2B5EF4-FFF2-40B4-BE49-F238E27FC236}">
                <a16:creationId xmlns:a16="http://schemas.microsoft.com/office/drawing/2014/main" id="{FE13A232-6855-0548-401B-9483AD73BDEC}"/>
              </a:ext>
            </a:extLst>
          </p:cNvPr>
          <p:cNvGrpSpPr/>
          <p:nvPr/>
        </p:nvGrpSpPr>
        <p:grpSpPr>
          <a:xfrm>
            <a:off x="315686" y="729116"/>
            <a:ext cx="10515600" cy="621640"/>
            <a:chOff x="0" y="531"/>
            <a:chExt cx="10515600" cy="621640"/>
          </a:xfrm>
        </p:grpSpPr>
        <p:sp>
          <p:nvSpPr>
            <p:cNvPr id="6" name="Rettangolo 5">
              <a:extLst>
                <a:ext uri="{FF2B5EF4-FFF2-40B4-BE49-F238E27FC236}">
                  <a16:creationId xmlns:a16="http://schemas.microsoft.com/office/drawing/2014/main" id="{BED6A69E-40E2-B387-63B5-89E597D7487C}"/>
                </a:ext>
              </a:extLst>
            </p:cNvPr>
            <p:cNvSpPr/>
            <p:nvPr/>
          </p:nvSpPr>
          <p:spPr>
            <a:xfrm>
              <a:off x="0" y="531"/>
              <a:ext cx="10515600" cy="62164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it-IT"/>
            </a:p>
          </p:txBody>
        </p:sp>
        <p:sp>
          <p:nvSpPr>
            <p:cNvPr id="7" name="CasellaDiTesto 6">
              <a:extLst>
                <a:ext uri="{FF2B5EF4-FFF2-40B4-BE49-F238E27FC236}">
                  <a16:creationId xmlns:a16="http://schemas.microsoft.com/office/drawing/2014/main" id="{9FFC3057-01AF-2973-6444-E85DF4BBBB4D}"/>
                </a:ext>
              </a:extLst>
            </p:cNvPr>
            <p:cNvSpPr txBox="1"/>
            <p:nvPr/>
          </p:nvSpPr>
          <p:spPr>
            <a:xfrm>
              <a:off x="0" y="531"/>
              <a:ext cx="10515600" cy="62164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342900" lvl="0" indent="-342900" algn="l" defTabSz="889000">
                <a:lnSpc>
                  <a:spcPct val="200000"/>
                </a:lnSpc>
                <a:spcBef>
                  <a:spcPct val="0"/>
                </a:spcBef>
                <a:spcAft>
                  <a:spcPct val="35000"/>
                </a:spcAft>
                <a:buFont typeface="Arial" panose="020B0604020202020204" pitchFamily="34" charset="0"/>
                <a:buChar char="•"/>
              </a:pPr>
              <a:r>
                <a:rPr lang="it-IT" sz="2000" dirty="0" err="1">
                  <a:latin typeface="+mj-lt"/>
                </a:rPr>
                <a:t>Trocars</a:t>
              </a:r>
              <a:r>
                <a:rPr lang="it-IT" sz="2000" dirty="0">
                  <a:latin typeface="+mj-lt"/>
                </a:rPr>
                <a:t> placement and docking</a:t>
              </a:r>
            </a:p>
            <a:p>
              <a:pPr marL="342900" lvl="0" indent="-342900" algn="l" defTabSz="889000">
                <a:lnSpc>
                  <a:spcPct val="200000"/>
                </a:lnSpc>
                <a:spcBef>
                  <a:spcPct val="0"/>
                </a:spcBef>
                <a:spcAft>
                  <a:spcPct val="35000"/>
                </a:spcAft>
                <a:buFont typeface="Arial" panose="020B0604020202020204" pitchFamily="34" charset="0"/>
                <a:buChar char="•"/>
              </a:pPr>
              <a:r>
                <a:rPr lang="it-IT" sz="2000" dirty="0">
                  <a:latin typeface="+mj-lt"/>
                </a:rPr>
                <a:t>Targeting</a:t>
              </a:r>
            </a:p>
            <a:p>
              <a:pPr marL="342900" lvl="0" indent="-342900" algn="l" defTabSz="889000">
                <a:lnSpc>
                  <a:spcPct val="200000"/>
                </a:lnSpc>
                <a:spcBef>
                  <a:spcPct val="0"/>
                </a:spcBef>
                <a:spcAft>
                  <a:spcPct val="35000"/>
                </a:spcAft>
                <a:buFont typeface="Arial" panose="020B0604020202020204" pitchFamily="34" charset="0"/>
                <a:buChar char="•"/>
              </a:pPr>
              <a:r>
                <a:rPr lang="it-IT" sz="2000" dirty="0" err="1">
                  <a:solidFill>
                    <a:srgbClr val="333333"/>
                  </a:solidFill>
                  <a:highlight>
                    <a:srgbClr val="FFFFFF"/>
                  </a:highlight>
                  <a:latin typeface="+mj-lt"/>
                </a:rPr>
                <a:t>D</a:t>
              </a:r>
              <a:r>
                <a:rPr lang="it-IT" sz="2000" b="0" i="0" u="none" strike="noStrike" dirty="0" err="1">
                  <a:solidFill>
                    <a:srgbClr val="333333"/>
                  </a:solidFill>
                  <a:effectLst/>
                  <a:highlight>
                    <a:srgbClr val="FFFFFF"/>
                  </a:highlight>
                  <a:latin typeface="+mj-lt"/>
                </a:rPr>
                <a:t>issection</a:t>
              </a:r>
              <a:r>
                <a:rPr lang="it-IT" sz="2000" b="0" i="0" u="none" strike="noStrike" dirty="0">
                  <a:solidFill>
                    <a:srgbClr val="333333"/>
                  </a:solidFill>
                  <a:effectLst/>
                  <a:highlight>
                    <a:srgbClr val="FFFFFF"/>
                  </a:highlight>
                  <a:latin typeface="+mj-lt"/>
                </a:rPr>
                <a:t> of the </a:t>
              </a:r>
              <a:r>
                <a:rPr lang="it-IT" sz="2000" b="0" i="0" u="none" strike="noStrike" dirty="0" err="1">
                  <a:solidFill>
                    <a:srgbClr val="333333"/>
                  </a:solidFill>
                  <a:effectLst/>
                  <a:highlight>
                    <a:srgbClr val="FFFFFF"/>
                  </a:highlight>
                  <a:latin typeface="+mj-lt"/>
                </a:rPr>
                <a:t>greater</a:t>
              </a:r>
              <a:r>
                <a:rPr lang="it-IT" sz="2000" b="0" i="0" u="none" strike="noStrike" dirty="0">
                  <a:solidFill>
                    <a:srgbClr val="333333"/>
                  </a:solidFill>
                  <a:effectLst/>
                  <a:highlight>
                    <a:srgbClr val="FFFFFF"/>
                  </a:highlight>
                  <a:latin typeface="+mj-lt"/>
                </a:rPr>
                <a:t> curvature</a:t>
              </a:r>
            </a:p>
            <a:p>
              <a:pPr marL="342900" lvl="0" indent="-342900" algn="l" defTabSz="889000">
                <a:lnSpc>
                  <a:spcPct val="200000"/>
                </a:lnSpc>
                <a:spcBef>
                  <a:spcPct val="0"/>
                </a:spcBef>
                <a:spcAft>
                  <a:spcPct val="35000"/>
                </a:spcAft>
                <a:buFont typeface="Arial" panose="020B0604020202020204" pitchFamily="34" charset="0"/>
                <a:buChar char="•"/>
              </a:pPr>
              <a:r>
                <a:rPr lang="it-IT" sz="2000" dirty="0">
                  <a:solidFill>
                    <a:srgbClr val="333333"/>
                  </a:solidFill>
                  <a:highlight>
                    <a:srgbClr val="FFFFFF"/>
                  </a:highlight>
                  <a:latin typeface="+mj-lt"/>
                </a:rPr>
                <a:t>36FR </a:t>
              </a:r>
              <a:r>
                <a:rPr lang="it-IT" sz="2000" dirty="0" err="1">
                  <a:solidFill>
                    <a:srgbClr val="333333"/>
                  </a:solidFill>
                  <a:highlight>
                    <a:srgbClr val="FFFFFF"/>
                  </a:highlight>
                  <a:latin typeface="+mj-lt"/>
                </a:rPr>
                <a:t>Bougie</a:t>
              </a:r>
              <a:endParaRPr lang="it-IT" sz="2000" dirty="0">
                <a:solidFill>
                  <a:srgbClr val="333333"/>
                </a:solidFill>
                <a:highlight>
                  <a:srgbClr val="FFFFFF"/>
                </a:highlight>
                <a:latin typeface="+mj-lt"/>
              </a:endParaRPr>
            </a:p>
            <a:p>
              <a:pPr marL="342900" lvl="0" indent="-342900" algn="l" defTabSz="889000">
                <a:lnSpc>
                  <a:spcPct val="200000"/>
                </a:lnSpc>
                <a:spcBef>
                  <a:spcPct val="0"/>
                </a:spcBef>
                <a:spcAft>
                  <a:spcPct val="35000"/>
                </a:spcAft>
                <a:buFont typeface="Arial" panose="020B0604020202020204" pitchFamily="34" charset="0"/>
                <a:buChar char="•"/>
              </a:pPr>
              <a:r>
                <a:rPr lang="it-IT" sz="2000" dirty="0">
                  <a:solidFill>
                    <a:srgbClr val="333333"/>
                  </a:solidFill>
                  <a:highlight>
                    <a:srgbClr val="FFFFFF"/>
                  </a:highlight>
                  <a:latin typeface="+mj-lt"/>
                </a:rPr>
                <a:t>Vertical </a:t>
              </a:r>
              <a:r>
                <a:rPr lang="it-IT" sz="2000" dirty="0" err="1">
                  <a:solidFill>
                    <a:srgbClr val="333333"/>
                  </a:solidFill>
                  <a:highlight>
                    <a:srgbClr val="FFFFFF"/>
                  </a:highlight>
                  <a:latin typeface="+mj-lt"/>
                </a:rPr>
                <a:t>gastrectomy</a:t>
              </a:r>
              <a:endParaRPr lang="it-IT" sz="2000" dirty="0">
                <a:solidFill>
                  <a:srgbClr val="333333"/>
                </a:solidFill>
                <a:highlight>
                  <a:srgbClr val="FFFFFF"/>
                </a:highlight>
                <a:latin typeface="+mj-lt"/>
              </a:endParaRPr>
            </a:p>
            <a:p>
              <a:pPr marL="342900" lvl="0" indent="-342900" algn="l" defTabSz="889000">
                <a:lnSpc>
                  <a:spcPct val="200000"/>
                </a:lnSpc>
                <a:spcBef>
                  <a:spcPct val="0"/>
                </a:spcBef>
                <a:spcAft>
                  <a:spcPct val="35000"/>
                </a:spcAft>
                <a:buFont typeface="Arial" panose="020B0604020202020204" pitchFamily="34" charset="0"/>
                <a:buChar char="•"/>
              </a:pPr>
              <a:r>
                <a:rPr lang="it-IT" sz="2000" dirty="0" err="1">
                  <a:solidFill>
                    <a:srgbClr val="333333"/>
                  </a:solidFill>
                  <a:highlight>
                    <a:srgbClr val="FFFFFF"/>
                  </a:highlight>
                  <a:latin typeface="+mj-lt"/>
                </a:rPr>
                <a:t>Methylene</a:t>
              </a:r>
              <a:r>
                <a:rPr lang="it-IT" sz="2000" dirty="0">
                  <a:solidFill>
                    <a:srgbClr val="333333"/>
                  </a:solidFill>
                  <a:highlight>
                    <a:srgbClr val="FFFFFF"/>
                  </a:highlight>
                  <a:latin typeface="+mj-lt"/>
                </a:rPr>
                <a:t>-blue test</a:t>
              </a:r>
            </a:p>
            <a:p>
              <a:pPr marL="342900" lvl="0" indent="-342900" algn="l" defTabSz="889000">
                <a:lnSpc>
                  <a:spcPct val="200000"/>
                </a:lnSpc>
                <a:spcBef>
                  <a:spcPct val="0"/>
                </a:spcBef>
                <a:spcAft>
                  <a:spcPct val="35000"/>
                </a:spcAft>
                <a:buFont typeface="Arial" panose="020B0604020202020204" pitchFamily="34" charset="0"/>
                <a:buChar char="•"/>
              </a:pPr>
              <a:r>
                <a:rPr lang="it-IT" sz="2000" dirty="0" err="1">
                  <a:solidFill>
                    <a:srgbClr val="333333"/>
                  </a:solidFill>
                  <a:highlight>
                    <a:srgbClr val="FFFFFF"/>
                  </a:highlight>
                  <a:latin typeface="+mj-lt"/>
                </a:rPr>
                <a:t>Abdominal</a:t>
              </a:r>
              <a:r>
                <a:rPr lang="it-IT" sz="2000" dirty="0">
                  <a:solidFill>
                    <a:srgbClr val="333333"/>
                  </a:solidFill>
                  <a:highlight>
                    <a:srgbClr val="FFFFFF"/>
                  </a:highlight>
                  <a:latin typeface="+mj-lt"/>
                </a:rPr>
                <a:t> Drain</a:t>
              </a:r>
              <a:endParaRPr lang="it-IT" sz="2000" dirty="0">
                <a:latin typeface="+mj-lt"/>
              </a:endParaRPr>
            </a:p>
            <a:p>
              <a:pPr marL="0" lvl="0" indent="0" algn="l" defTabSz="889000">
                <a:lnSpc>
                  <a:spcPct val="100000"/>
                </a:lnSpc>
                <a:spcBef>
                  <a:spcPct val="0"/>
                </a:spcBef>
                <a:spcAft>
                  <a:spcPct val="35000"/>
                </a:spcAft>
                <a:buNone/>
              </a:pPr>
              <a:endParaRPr lang="it-IT" sz="2000" dirty="0"/>
            </a:p>
            <a:p>
              <a:pPr marL="0" lvl="0" indent="0" algn="l" defTabSz="889000">
                <a:lnSpc>
                  <a:spcPct val="100000"/>
                </a:lnSpc>
                <a:spcBef>
                  <a:spcPct val="0"/>
                </a:spcBef>
                <a:spcAft>
                  <a:spcPct val="35000"/>
                </a:spcAft>
                <a:buNone/>
              </a:pPr>
              <a:endParaRPr lang="en-US" sz="2000" kern="1200" dirty="0"/>
            </a:p>
          </p:txBody>
        </p:sp>
      </p:grpSp>
      <p:sp>
        <p:nvSpPr>
          <p:cNvPr id="2" name="Rettangolo 1">
            <a:extLst>
              <a:ext uri="{FF2B5EF4-FFF2-40B4-BE49-F238E27FC236}">
                <a16:creationId xmlns:a16="http://schemas.microsoft.com/office/drawing/2014/main" id="{1E923884-AED6-EF0A-A914-71ECF50B7190}"/>
              </a:ext>
            </a:extLst>
          </p:cNvPr>
          <p:cNvSpPr/>
          <p:nvPr/>
        </p:nvSpPr>
        <p:spPr>
          <a:xfrm>
            <a:off x="637953" y="3732028"/>
            <a:ext cx="2381694" cy="669851"/>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descr="Immagine che contiene Carne, interno&#10;&#10;Descrizione generata automaticamente">
            <a:extLst>
              <a:ext uri="{FF2B5EF4-FFF2-40B4-BE49-F238E27FC236}">
                <a16:creationId xmlns:a16="http://schemas.microsoft.com/office/drawing/2014/main" id="{456CA20D-A9D3-FA95-13F1-33473A8457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5794" y="1000125"/>
            <a:ext cx="7556205" cy="4857750"/>
          </a:xfrm>
          <a:prstGeom prst="rect">
            <a:avLst/>
          </a:prstGeom>
        </p:spPr>
      </p:pic>
      <p:sp>
        <p:nvSpPr>
          <p:cNvPr id="9" name="CasellaDiTesto 8">
            <a:extLst>
              <a:ext uri="{FF2B5EF4-FFF2-40B4-BE49-F238E27FC236}">
                <a16:creationId xmlns:a16="http://schemas.microsoft.com/office/drawing/2014/main" id="{AD8015AB-C701-2F71-E28A-EBBE80A04B1A}"/>
              </a:ext>
            </a:extLst>
          </p:cNvPr>
          <p:cNvSpPr txBox="1"/>
          <p:nvPr/>
        </p:nvSpPr>
        <p:spPr>
          <a:xfrm>
            <a:off x="239486" y="0"/>
            <a:ext cx="2652570" cy="461665"/>
          </a:xfrm>
          <a:prstGeom prst="rect">
            <a:avLst/>
          </a:prstGeom>
          <a:noFill/>
        </p:spPr>
        <p:txBody>
          <a:bodyPr wrap="square" rtlCol="0">
            <a:spAutoFit/>
          </a:bodyPr>
          <a:lstStyle/>
          <a:p>
            <a:r>
              <a:rPr lang="it-IT" sz="2400" dirty="0"/>
              <a:t>RSG: How </a:t>
            </a:r>
            <a:r>
              <a:rPr lang="it-IT" sz="2400" dirty="0" err="1"/>
              <a:t>we</a:t>
            </a:r>
            <a:r>
              <a:rPr lang="it-IT" sz="2400" dirty="0"/>
              <a:t> do </a:t>
            </a:r>
            <a:r>
              <a:rPr lang="it-IT" sz="2400" dirty="0" err="1"/>
              <a:t>it</a:t>
            </a:r>
            <a:endParaRPr lang="it-IT" sz="2400" dirty="0"/>
          </a:p>
        </p:txBody>
      </p:sp>
    </p:spTree>
    <p:extLst>
      <p:ext uri="{BB962C8B-B14F-4D97-AF65-F5344CB8AC3E}">
        <p14:creationId xmlns:p14="http://schemas.microsoft.com/office/powerpoint/2010/main" val="2729857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CB4938F-E68A-909B-ADA7-F6E6BF7D97EC}"/>
              </a:ext>
            </a:extLst>
          </p:cNvPr>
          <p:cNvSpPr txBox="1"/>
          <p:nvPr/>
        </p:nvSpPr>
        <p:spPr>
          <a:xfrm>
            <a:off x="239486" y="0"/>
            <a:ext cx="2018830" cy="461665"/>
          </a:xfrm>
          <a:prstGeom prst="rect">
            <a:avLst/>
          </a:prstGeom>
          <a:noFill/>
        </p:spPr>
        <p:txBody>
          <a:bodyPr wrap="square" rtlCol="0">
            <a:spAutoFit/>
          </a:bodyPr>
          <a:lstStyle/>
          <a:p>
            <a:r>
              <a:rPr lang="it-IT" sz="2400" dirty="0"/>
              <a:t>Methods</a:t>
            </a:r>
          </a:p>
        </p:txBody>
      </p:sp>
      <p:sp>
        <p:nvSpPr>
          <p:cNvPr id="3" name="CasellaDiTesto 2">
            <a:extLst>
              <a:ext uri="{FF2B5EF4-FFF2-40B4-BE49-F238E27FC236}">
                <a16:creationId xmlns:a16="http://schemas.microsoft.com/office/drawing/2014/main" id="{44F1A381-9330-4D5C-A2A9-98A988DC7206}"/>
              </a:ext>
            </a:extLst>
          </p:cNvPr>
          <p:cNvSpPr txBox="1"/>
          <p:nvPr/>
        </p:nvSpPr>
        <p:spPr>
          <a:xfrm>
            <a:off x="239486" y="1305341"/>
            <a:ext cx="11582400" cy="5355312"/>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it-IT" dirty="0">
                <a:latin typeface="+mj-lt"/>
              </a:rPr>
              <a:t>The study </a:t>
            </a:r>
            <a:r>
              <a:rPr lang="it-IT" dirty="0" err="1">
                <a:latin typeface="+mj-lt"/>
              </a:rPr>
              <a:t>was</a:t>
            </a:r>
            <a:r>
              <a:rPr lang="it-IT" dirty="0">
                <a:latin typeface="+mj-lt"/>
              </a:rPr>
              <a:t> a non-</a:t>
            </a:r>
            <a:r>
              <a:rPr lang="it-IT" dirty="0" err="1">
                <a:latin typeface="+mj-lt"/>
              </a:rPr>
              <a:t>randomized</a:t>
            </a:r>
            <a:r>
              <a:rPr lang="it-IT" dirty="0">
                <a:latin typeface="+mj-lt"/>
              </a:rPr>
              <a:t> </a:t>
            </a:r>
            <a:r>
              <a:rPr lang="it-IT" dirty="0" err="1">
                <a:latin typeface="+mj-lt"/>
              </a:rPr>
              <a:t>retrospective</a:t>
            </a:r>
            <a:r>
              <a:rPr lang="it-IT" dirty="0">
                <a:latin typeface="+mj-lt"/>
              </a:rPr>
              <a:t> review of 64 </a:t>
            </a:r>
            <a:r>
              <a:rPr lang="it-IT" dirty="0" err="1">
                <a:latin typeface="+mj-lt"/>
              </a:rPr>
              <a:t>patients</a:t>
            </a:r>
            <a:r>
              <a:rPr lang="it-IT" dirty="0">
                <a:latin typeface="+mj-lt"/>
              </a:rPr>
              <a:t> </a:t>
            </a:r>
            <a:r>
              <a:rPr lang="it-IT" dirty="0" err="1">
                <a:latin typeface="+mj-lt"/>
              </a:rPr>
              <a:t>treated</a:t>
            </a:r>
            <a:r>
              <a:rPr lang="it-IT" dirty="0">
                <a:latin typeface="+mj-lt"/>
              </a:rPr>
              <a:t> </a:t>
            </a:r>
            <a:r>
              <a:rPr lang="it-IT" dirty="0" err="1">
                <a:latin typeface="+mj-lt"/>
              </a:rPr>
              <a:t>at</a:t>
            </a:r>
            <a:r>
              <a:rPr lang="it-IT" dirty="0">
                <a:latin typeface="+mj-lt"/>
              </a:rPr>
              <a:t> the “AOU Policlinico Federico II   Advanced </a:t>
            </a:r>
            <a:r>
              <a:rPr lang="it-IT" dirty="0" err="1">
                <a:latin typeface="+mj-lt"/>
              </a:rPr>
              <a:t>Biomedical</a:t>
            </a:r>
            <a:r>
              <a:rPr lang="it-IT" dirty="0">
                <a:latin typeface="+mj-lt"/>
              </a:rPr>
              <a:t> Sciences Department - Federico II University</a:t>
            </a:r>
          </a:p>
          <a:p>
            <a:pPr marL="285750" indent="-285750">
              <a:lnSpc>
                <a:spcPct val="200000"/>
              </a:lnSpc>
              <a:buFont typeface="Arial" panose="020B0604020202020204" pitchFamily="34" charset="0"/>
              <a:buChar char="•"/>
            </a:pPr>
            <a:r>
              <a:rPr lang="it-IT" b="0" i="0" u="none" strike="noStrike" dirty="0">
                <a:solidFill>
                  <a:srgbClr val="212121"/>
                </a:solidFill>
                <a:effectLst/>
                <a:highlight>
                  <a:srgbClr val="FFFFFF"/>
                </a:highlight>
                <a:latin typeface="+mj-lt"/>
              </a:rPr>
              <a:t>Data from </a:t>
            </a:r>
            <a:r>
              <a:rPr lang="it-IT" b="0" i="0" u="none" strike="noStrike" dirty="0" err="1">
                <a:solidFill>
                  <a:srgbClr val="212121"/>
                </a:solidFill>
                <a:effectLst/>
                <a:highlight>
                  <a:srgbClr val="FFFFFF"/>
                </a:highlight>
                <a:latin typeface="+mj-lt"/>
              </a:rPr>
              <a:t>our</a:t>
            </a:r>
            <a:r>
              <a:rPr lang="it-IT" b="0" i="0" u="none" strike="noStrike" dirty="0">
                <a:solidFill>
                  <a:srgbClr val="212121"/>
                </a:solidFill>
                <a:effectLst/>
                <a:highlight>
                  <a:srgbClr val="FFFFFF"/>
                </a:highlight>
                <a:latin typeface="+mj-lt"/>
              </a:rPr>
              <a:t> first RSG </a:t>
            </a:r>
            <a:r>
              <a:rPr lang="it-IT" b="0" i="0" u="none" strike="noStrike" dirty="0" err="1">
                <a:solidFill>
                  <a:srgbClr val="212121"/>
                </a:solidFill>
                <a:effectLst/>
                <a:highlight>
                  <a:srgbClr val="FFFFFF"/>
                </a:highlight>
                <a:latin typeface="+mj-lt"/>
              </a:rPr>
              <a:t>experiences</a:t>
            </a:r>
            <a:r>
              <a:rPr lang="it-IT" b="0" i="0" u="none" strike="noStrike" dirty="0">
                <a:solidFill>
                  <a:srgbClr val="212121"/>
                </a:solidFill>
                <a:effectLst/>
                <a:highlight>
                  <a:srgbClr val="FFFFFF"/>
                </a:highlight>
                <a:latin typeface="+mj-lt"/>
              </a:rPr>
              <a:t> </a:t>
            </a:r>
            <a:r>
              <a:rPr lang="it-IT" b="0" i="0" u="none" strike="noStrike" dirty="0" err="1">
                <a:solidFill>
                  <a:srgbClr val="212121"/>
                </a:solidFill>
                <a:effectLst/>
                <a:highlight>
                  <a:srgbClr val="FFFFFF"/>
                </a:highlight>
                <a:latin typeface="+mj-lt"/>
              </a:rPr>
              <a:t>were</a:t>
            </a:r>
            <a:r>
              <a:rPr lang="it-IT" b="0" i="0" u="none" strike="noStrike" dirty="0">
                <a:solidFill>
                  <a:srgbClr val="212121"/>
                </a:solidFill>
                <a:effectLst/>
                <a:highlight>
                  <a:srgbClr val="FFFFFF"/>
                </a:highlight>
                <a:latin typeface="+mj-lt"/>
              </a:rPr>
              <a:t> </a:t>
            </a:r>
            <a:r>
              <a:rPr lang="it-IT" b="0" i="0" u="none" strike="noStrike" dirty="0" err="1">
                <a:solidFill>
                  <a:srgbClr val="212121"/>
                </a:solidFill>
                <a:effectLst/>
                <a:highlight>
                  <a:srgbClr val="FFFFFF"/>
                </a:highlight>
                <a:latin typeface="+mj-lt"/>
              </a:rPr>
              <a:t>retrospectively</a:t>
            </a:r>
            <a:r>
              <a:rPr lang="it-IT" b="0" i="0" u="none" strike="noStrike" dirty="0">
                <a:solidFill>
                  <a:srgbClr val="212121"/>
                </a:solidFill>
                <a:effectLst/>
                <a:highlight>
                  <a:srgbClr val="FFFFFF"/>
                </a:highlight>
                <a:latin typeface="+mj-lt"/>
              </a:rPr>
              <a:t> </a:t>
            </a:r>
            <a:r>
              <a:rPr lang="it-IT" b="0" i="0" u="none" strike="noStrike" dirty="0" err="1">
                <a:solidFill>
                  <a:srgbClr val="212121"/>
                </a:solidFill>
                <a:effectLst/>
                <a:highlight>
                  <a:srgbClr val="FFFFFF"/>
                </a:highlight>
                <a:latin typeface="+mj-lt"/>
              </a:rPr>
              <a:t>collected</a:t>
            </a:r>
            <a:r>
              <a:rPr lang="it-IT" b="0" i="0" u="none" strike="noStrike" dirty="0">
                <a:solidFill>
                  <a:srgbClr val="212121"/>
                </a:solidFill>
                <a:effectLst/>
                <a:highlight>
                  <a:srgbClr val="FFFFFF"/>
                </a:highlight>
                <a:latin typeface="+mj-lt"/>
              </a:rPr>
              <a:t> from </a:t>
            </a:r>
            <a:r>
              <a:rPr lang="it-IT" b="0" i="0" u="none" strike="noStrike" dirty="0" err="1">
                <a:solidFill>
                  <a:srgbClr val="212121"/>
                </a:solidFill>
                <a:effectLst/>
                <a:highlight>
                  <a:srgbClr val="FFFFFF"/>
                </a:highlight>
                <a:latin typeface="+mj-lt"/>
              </a:rPr>
              <a:t>July</a:t>
            </a:r>
            <a:r>
              <a:rPr lang="it-IT" b="0" i="0" u="none" strike="noStrike" dirty="0">
                <a:solidFill>
                  <a:srgbClr val="212121"/>
                </a:solidFill>
                <a:effectLst/>
                <a:highlight>
                  <a:srgbClr val="FFFFFF"/>
                </a:highlight>
                <a:latin typeface="+mj-lt"/>
              </a:rPr>
              <a:t> 2021 </a:t>
            </a:r>
            <a:r>
              <a:rPr lang="it-IT" b="0" i="0" u="none" strike="noStrike" dirty="0" err="1">
                <a:solidFill>
                  <a:srgbClr val="212121"/>
                </a:solidFill>
                <a:effectLst/>
                <a:highlight>
                  <a:srgbClr val="FFFFFF"/>
                </a:highlight>
                <a:latin typeface="+mj-lt"/>
              </a:rPr>
              <a:t>trought</a:t>
            </a:r>
            <a:r>
              <a:rPr lang="it-IT" b="0" i="0" u="none" strike="noStrike" dirty="0">
                <a:solidFill>
                  <a:srgbClr val="212121"/>
                </a:solidFill>
                <a:effectLst/>
                <a:highlight>
                  <a:srgbClr val="FFFFFF"/>
                </a:highlight>
                <a:latin typeface="+mj-lt"/>
              </a:rPr>
              <a:t>  </a:t>
            </a:r>
            <a:r>
              <a:rPr lang="it-IT" b="0" i="0" u="none" strike="noStrike" dirty="0" err="1">
                <a:solidFill>
                  <a:srgbClr val="212121"/>
                </a:solidFill>
                <a:effectLst/>
                <a:highlight>
                  <a:srgbClr val="FFFFFF"/>
                </a:highlight>
                <a:latin typeface="+mj-lt"/>
              </a:rPr>
              <a:t>December</a:t>
            </a:r>
            <a:r>
              <a:rPr lang="it-IT" b="0" i="0" u="none" strike="noStrike" dirty="0">
                <a:solidFill>
                  <a:srgbClr val="212121"/>
                </a:solidFill>
                <a:effectLst/>
                <a:highlight>
                  <a:srgbClr val="FFFFFF"/>
                </a:highlight>
                <a:latin typeface="+mj-lt"/>
              </a:rPr>
              <a:t> 2023</a:t>
            </a:r>
          </a:p>
          <a:p>
            <a:pPr marL="285750" indent="-285750">
              <a:lnSpc>
                <a:spcPct val="200000"/>
              </a:lnSpc>
              <a:buFont typeface="Arial" panose="020B0604020202020204" pitchFamily="34" charset="0"/>
              <a:buChar char="•"/>
            </a:pPr>
            <a:r>
              <a:rPr lang="it-IT" dirty="0" err="1">
                <a:solidFill>
                  <a:srgbClr val="212121"/>
                </a:solidFill>
                <a:highlight>
                  <a:srgbClr val="FFFFFF"/>
                </a:highlight>
                <a:latin typeface="+mj-lt"/>
              </a:rPr>
              <a:t>Such</a:t>
            </a:r>
            <a:r>
              <a:rPr lang="it-IT" dirty="0">
                <a:solidFill>
                  <a:srgbClr val="212121"/>
                </a:solidFill>
                <a:highlight>
                  <a:srgbClr val="FFFFFF"/>
                </a:highlight>
                <a:latin typeface="+mj-lt"/>
              </a:rPr>
              <a:t> data </a:t>
            </a:r>
            <a:r>
              <a:rPr lang="it-IT" dirty="0" err="1">
                <a:solidFill>
                  <a:srgbClr val="212121"/>
                </a:solidFill>
                <a:highlight>
                  <a:srgbClr val="FFFFFF"/>
                </a:highlight>
                <a:latin typeface="+mj-lt"/>
              </a:rPr>
              <a:t>were</a:t>
            </a:r>
            <a:r>
              <a:rPr lang="it-IT" dirty="0">
                <a:solidFill>
                  <a:srgbClr val="212121"/>
                </a:solidFill>
                <a:highlight>
                  <a:srgbClr val="FFFFFF"/>
                </a:highlight>
                <a:latin typeface="+mj-lt"/>
              </a:rPr>
              <a:t> </a:t>
            </a:r>
            <a:r>
              <a:rPr lang="it-IT" dirty="0" err="1">
                <a:solidFill>
                  <a:srgbClr val="212121"/>
                </a:solidFill>
                <a:highlight>
                  <a:srgbClr val="FFFFFF"/>
                </a:highlight>
                <a:latin typeface="+mj-lt"/>
              </a:rPr>
              <a:t>compared</a:t>
            </a:r>
            <a:r>
              <a:rPr lang="it-IT" dirty="0">
                <a:solidFill>
                  <a:srgbClr val="212121"/>
                </a:solidFill>
                <a:highlight>
                  <a:srgbClr val="FFFFFF"/>
                </a:highlight>
                <a:latin typeface="+mj-lt"/>
              </a:rPr>
              <a:t> with LSG </a:t>
            </a:r>
            <a:r>
              <a:rPr lang="it-IT" dirty="0" err="1">
                <a:solidFill>
                  <a:srgbClr val="212121"/>
                </a:solidFill>
                <a:highlight>
                  <a:srgbClr val="FFFFFF"/>
                </a:highlight>
                <a:latin typeface="+mj-lt"/>
              </a:rPr>
              <a:t>performed</a:t>
            </a:r>
            <a:r>
              <a:rPr lang="it-IT" dirty="0">
                <a:solidFill>
                  <a:srgbClr val="212121"/>
                </a:solidFill>
                <a:highlight>
                  <a:srgbClr val="FFFFFF"/>
                </a:highlight>
                <a:latin typeface="+mj-lt"/>
              </a:rPr>
              <a:t> </a:t>
            </a:r>
            <a:r>
              <a:rPr lang="it-IT" dirty="0" err="1">
                <a:solidFill>
                  <a:srgbClr val="212121"/>
                </a:solidFill>
                <a:highlight>
                  <a:srgbClr val="FFFFFF"/>
                </a:highlight>
                <a:latin typeface="+mj-lt"/>
              </a:rPr>
              <a:t>trought</a:t>
            </a:r>
            <a:r>
              <a:rPr lang="it-IT" dirty="0">
                <a:solidFill>
                  <a:srgbClr val="212121"/>
                </a:solidFill>
                <a:highlight>
                  <a:srgbClr val="FFFFFF"/>
                </a:highlight>
                <a:latin typeface="+mj-lt"/>
              </a:rPr>
              <a:t> </a:t>
            </a:r>
            <a:r>
              <a:rPr lang="it-IT" dirty="0" err="1">
                <a:solidFill>
                  <a:srgbClr val="212121"/>
                </a:solidFill>
                <a:highlight>
                  <a:srgbClr val="FFFFFF"/>
                </a:highlight>
                <a:latin typeface="+mj-lt"/>
              </a:rPr>
              <a:t>same</a:t>
            </a:r>
            <a:r>
              <a:rPr lang="it-IT" dirty="0">
                <a:solidFill>
                  <a:srgbClr val="212121"/>
                </a:solidFill>
                <a:highlight>
                  <a:srgbClr val="FFFFFF"/>
                </a:highlight>
                <a:latin typeface="+mj-lt"/>
              </a:rPr>
              <a:t> </a:t>
            </a:r>
            <a:r>
              <a:rPr lang="it-IT" dirty="0" err="1">
                <a:solidFill>
                  <a:srgbClr val="212121"/>
                </a:solidFill>
                <a:highlight>
                  <a:srgbClr val="FFFFFF"/>
                </a:highlight>
                <a:latin typeface="+mj-lt"/>
              </a:rPr>
              <a:t>period</a:t>
            </a:r>
            <a:endParaRPr lang="it-IT" dirty="0">
              <a:solidFill>
                <a:srgbClr val="212121"/>
              </a:solidFill>
              <a:highlight>
                <a:srgbClr val="FFFFFF"/>
              </a:highlight>
              <a:latin typeface="+mj-lt"/>
            </a:endParaRPr>
          </a:p>
          <a:p>
            <a:pPr marL="285750" indent="-285750">
              <a:lnSpc>
                <a:spcPct val="200000"/>
              </a:lnSpc>
              <a:buFont typeface="Arial" panose="020B0604020202020204" pitchFamily="34" charset="0"/>
              <a:buChar char="•"/>
            </a:pPr>
            <a:r>
              <a:rPr lang="it-IT" dirty="0">
                <a:solidFill>
                  <a:srgbClr val="212121"/>
                </a:solidFill>
                <a:highlight>
                  <a:srgbClr val="FFFFFF"/>
                </a:highlight>
                <a:latin typeface="+mj-lt"/>
              </a:rPr>
              <a:t>The study </a:t>
            </a:r>
            <a:r>
              <a:rPr lang="it-IT" dirty="0" err="1">
                <a:solidFill>
                  <a:srgbClr val="212121"/>
                </a:solidFill>
                <a:highlight>
                  <a:srgbClr val="FFFFFF"/>
                </a:highlight>
                <a:latin typeface="+mj-lt"/>
              </a:rPr>
              <a:t>included</a:t>
            </a:r>
            <a:r>
              <a:rPr lang="it-IT" dirty="0">
                <a:solidFill>
                  <a:srgbClr val="212121"/>
                </a:solidFill>
                <a:highlight>
                  <a:srgbClr val="FFFFFF"/>
                </a:highlight>
                <a:latin typeface="+mj-lt"/>
              </a:rPr>
              <a:t> 32 RSG (</a:t>
            </a:r>
            <a:r>
              <a:rPr lang="en-US" sz="1800" dirty="0">
                <a:effectLst/>
                <a:latin typeface="+mj-lt"/>
                <a:ea typeface="Calibri" panose="020F0502020204030204" pitchFamily="34" charset="0"/>
              </a:rPr>
              <a:t>Da Vinci Xi surgical system</a:t>
            </a:r>
            <a:r>
              <a:rPr lang="it-IT" b="0" i="0" u="none" strike="noStrike" dirty="0">
                <a:solidFill>
                  <a:srgbClr val="212121"/>
                </a:solidFill>
                <a:effectLst/>
                <a:highlight>
                  <a:srgbClr val="FFFFFF"/>
                </a:highlight>
                <a:latin typeface="BlinkMacSystemFont"/>
              </a:rPr>
              <a:t>®</a:t>
            </a:r>
            <a:r>
              <a:rPr lang="it-IT" dirty="0">
                <a:effectLst/>
                <a:latin typeface="+mj-lt"/>
              </a:rPr>
              <a:t>)</a:t>
            </a:r>
            <a:r>
              <a:rPr lang="it-IT" dirty="0">
                <a:solidFill>
                  <a:srgbClr val="212121"/>
                </a:solidFill>
                <a:highlight>
                  <a:srgbClr val="FFFFFF"/>
                </a:highlight>
                <a:latin typeface="+mj-lt"/>
              </a:rPr>
              <a:t> vs 32 LSG</a:t>
            </a:r>
          </a:p>
          <a:p>
            <a:pPr marL="285750" indent="-285750">
              <a:lnSpc>
                <a:spcPct val="200000"/>
              </a:lnSpc>
              <a:buFont typeface="Arial" panose="020B0604020202020204" pitchFamily="34" charset="0"/>
              <a:buChar char="•"/>
            </a:pPr>
            <a:r>
              <a:rPr lang="en-US" sz="1800" kern="100" dirty="0">
                <a:effectLst/>
                <a:latin typeface="+mj-lt"/>
                <a:ea typeface="Calibri" panose="020F0502020204030204" pitchFamily="34" charset="0"/>
                <a:cs typeface="Calibri" panose="020F0502020204030204" pitchFamily="34" charset="0"/>
              </a:rPr>
              <a:t>Demographic data, duration of surgery, conversion rate, postoperative pain, loss rate, postoperative morbidity and mortality, and length of hospital stay were examined.</a:t>
            </a:r>
          </a:p>
          <a:p>
            <a:pPr marL="285750" indent="-285750">
              <a:lnSpc>
                <a:spcPct val="200000"/>
              </a:lnSpc>
              <a:buFont typeface="Arial" panose="020B0604020202020204" pitchFamily="34" charset="0"/>
              <a:buChar char="•"/>
            </a:pPr>
            <a:r>
              <a:rPr lang="en-US" sz="1800" kern="100" dirty="0">
                <a:latin typeface="+mj-lt"/>
                <a:ea typeface="Calibri" panose="020F0502020204030204" pitchFamily="34" charset="0"/>
                <a:cs typeface="Calibri" panose="020F0502020204030204" pitchFamily="34" charset="0"/>
              </a:rPr>
              <a:t>A cost analysis was not conducted.</a:t>
            </a:r>
            <a:endParaRPr lang="it-IT" sz="1800" kern="100" dirty="0">
              <a:latin typeface="+mj-lt"/>
              <a:ea typeface="Calibri" panose="020F0502020204030204" pitchFamily="34" charset="0"/>
              <a:cs typeface="Times New Roman" panose="02020603050405020304" pitchFamily="18" charset="0"/>
            </a:endParaRPr>
          </a:p>
          <a:p>
            <a:pPr>
              <a:lnSpc>
                <a:spcPct val="200000"/>
              </a:lnSpc>
            </a:pPr>
            <a:endParaRPr lang="it-IT" sz="1800" kern="100" dirty="0">
              <a:effectLst/>
              <a:latin typeface="+mj-lt"/>
              <a:ea typeface="Calibri" panose="020F0502020204030204" pitchFamily="34" charset="0"/>
              <a:cs typeface="Times New Roman" panose="02020603050405020304" pitchFamily="18" charset="0"/>
            </a:endParaRPr>
          </a:p>
          <a:p>
            <a:endParaRPr lang="it-IT" dirty="0">
              <a:solidFill>
                <a:srgbClr val="212121"/>
              </a:solidFill>
              <a:highlight>
                <a:srgbClr val="FFFFFF"/>
              </a:highlight>
              <a:latin typeface="BlinkMacSystemFont"/>
            </a:endParaRPr>
          </a:p>
        </p:txBody>
      </p:sp>
    </p:spTree>
    <p:extLst>
      <p:ext uri="{BB962C8B-B14F-4D97-AF65-F5344CB8AC3E}">
        <p14:creationId xmlns:p14="http://schemas.microsoft.com/office/powerpoint/2010/main" val="27256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ggetto 1">
            <a:extLst>
              <a:ext uri="{FF2B5EF4-FFF2-40B4-BE49-F238E27FC236}">
                <a16:creationId xmlns:a16="http://schemas.microsoft.com/office/drawing/2014/main" id="{099D805C-1634-3154-6FDE-6B785845E107}"/>
              </a:ext>
            </a:extLst>
          </p:cNvPr>
          <p:cNvGraphicFramePr>
            <a:graphicFrameLocks noChangeAspect="1"/>
          </p:cNvGraphicFramePr>
          <p:nvPr>
            <p:extLst>
              <p:ext uri="{D42A27DB-BD31-4B8C-83A1-F6EECF244321}">
                <p14:modId xmlns:p14="http://schemas.microsoft.com/office/powerpoint/2010/main" val="2349517347"/>
              </p:ext>
            </p:extLst>
          </p:nvPr>
        </p:nvGraphicFramePr>
        <p:xfrm>
          <a:off x="518033" y="1175856"/>
          <a:ext cx="5860996" cy="4657182"/>
        </p:xfrm>
        <a:graphic>
          <a:graphicData uri="http://schemas.openxmlformats.org/presentationml/2006/ole">
            <mc:AlternateContent xmlns:mc="http://schemas.openxmlformats.org/markup-compatibility/2006">
              <mc:Choice xmlns:v="urn:schemas-microsoft-com:vml" Requires="v">
                <p:oleObj name="Documento" r:id="rId2" imgW="6121400" imgH="4864100" progId="Word.Document.12">
                  <p:embed/>
                </p:oleObj>
              </mc:Choice>
              <mc:Fallback>
                <p:oleObj name="Documento" r:id="rId2" imgW="6121400" imgH="4864100" progId="Word.Document.12">
                  <p:embed/>
                  <p:pic>
                    <p:nvPicPr>
                      <p:cNvPr id="0" name=""/>
                      <p:cNvPicPr/>
                      <p:nvPr/>
                    </p:nvPicPr>
                    <p:blipFill>
                      <a:blip r:embed="rId3"/>
                      <a:stretch>
                        <a:fillRect/>
                      </a:stretch>
                    </p:blipFill>
                    <p:spPr>
                      <a:xfrm>
                        <a:off x="518033" y="1175856"/>
                        <a:ext cx="5860996" cy="4657182"/>
                      </a:xfrm>
                      <a:prstGeom prst="rect">
                        <a:avLst/>
                      </a:prstGeom>
                    </p:spPr>
                  </p:pic>
                </p:oleObj>
              </mc:Fallback>
            </mc:AlternateContent>
          </a:graphicData>
        </a:graphic>
      </p:graphicFrame>
      <p:sp>
        <p:nvSpPr>
          <p:cNvPr id="3" name="CasellaDiTesto 2">
            <a:extLst>
              <a:ext uri="{FF2B5EF4-FFF2-40B4-BE49-F238E27FC236}">
                <a16:creationId xmlns:a16="http://schemas.microsoft.com/office/drawing/2014/main" id="{9C23587C-2584-9765-2902-7E4C21AF99B6}"/>
              </a:ext>
            </a:extLst>
          </p:cNvPr>
          <p:cNvSpPr txBox="1"/>
          <p:nvPr/>
        </p:nvSpPr>
        <p:spPr>
          <a:xfrm>
            <a:off x="239486" y="0"/>
            <a:ext cx="2018830" cy="461665"/>
          </a:xfrm>
          <a:prstGeom prst="rect">
            <a:avLst/>
          </a:prstGeom>
          <a:noFill/>
        </p:spPr>
        <p:txBody>
          <a:bodyPr wrap="square" rtlCol="0">
            <a:spAutoFit/>
          </a:bodyPr>
          <a:lstStyle/>
          <a:p>
            <a:r>
              <a:rPr lang="it-IT" sz="2400" dirty="0" err="1"/>
              <a:t>Results</a:t>
            </a:r>
            <a:endParaRPr lang="it-IT" sz="2400" dirty="0"/>
          </a:p>
        </p:txBody>
      </p:sp>
      <p:sp>
        <p:nvSpPr>
          <p:cNvPr id="5" name="CasellaDiTesto 4">
            <a:extLst>
              <a:ext uri="{FF2B5EF4-FFF2-40B4-BE49-F238E27FC236}">
                <a16:creationId xmlns:a16="http://schemas.microsoft.com/office/drawing/2014/main" id="{AAAB97CF-BDF7-4ED8-88D9-45D58C2A8F10}"/>
              </a:ext>
            </a:extLst>
          </p:cNvPr>
          <p:cNvSpPr txBox="1"/>
          <p:nvPr/>
        </p:nvSpPr>
        <p:spPr>
          <a:xfrm>
            <a:off x="6379029" y="1024962"/>
            <a:ext cx="5812971" cy="6186309"/>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1800" dirty="0">
                <a:effectLst/>
                <a:latin typeface="+mj-lt"/>
                <a:ea typeface="Calibri" panose="020F0502020204030204" pitchFamily="34" charset="0"/>
              </a:rPr>
              <a:t>The mean age of patients was 38 years</a:t>
            </a:r>
          </a:p>
          <a:p>
            <a:pPr marL="285750" indent="-285750">
              <a:lnSpc>
                <a:spcPct val="150000"/>
              </a:lnSpc>
              <a:buFont typeface="Arial" panose="020B0604020202020204" pitchFamily="34" charset="0"/>
              <a:buChar char="•"/>
            </a:pPr>
            <a:r>
              <a:rPr lang="en-US" sz="1800" dirty="0">
                <a:effectLst/>
                <a:latin typeface="+mj-lt"/>
                <a:ea typeface="Calibri" panose="020F0502020204030204" pitchFamily="34" charset="0"/>
              </a:rPr>
              <a:t>40 female, 24 male</a:t>
            </a:r>
            <a:r>
              <a:rPr lang="it-IT" dirty="0">
                <a:effectLst/>
                <a:latin typeface="+mj-lt"/>
              </a:rPr>
              <a:t>  </a:t>
            </a:r>
          </a:p>
          <a:p>
            <a:pPr marL="285750" indent="-285750">
              <a:lnSpc>
                <a:spcPct val="150000"/>
              </a:lnSpc>
              <a:buFont typeface="Arial" panose="020B0604020202020204" pitchFamily="34" charset="0"/>
              <a:buChar char="•"/>
            </a:pPr>
            <a:r>
              <a:rPr lang="en-US" sz="1800" dirty="0">
                <a:effectLst/>
                <a:latin typeface="+mj-lt"/>
                <a:ea typeface="Calibri" panose="020F0502020204030204" pitchFamily="34" charset="0"/>
              </a:rPr>
              <a:t>The preoperative BMI of  patients was slightly higher, for patients treated by laparoscopy</a:t>
            </a:r>
            <a:r>
              <a:rPr lang="it-IT" dirty="0">
                <a:effectLst/>
                <a:latin typeface="+mj-lt"/>
              </a:rPr>
              <a:t> </a:t>
            </a:r>
          </a:p>
          <a:p>
            <a:pPr marL="285750" indent="-285750">
              <a:lnSpc>
                <a:spcPct val="150000"/>
              </a:lnSpc>
              <a:buFont typeface="Arial" panose="020B0604020202020204" pitchFamily="34" charset="0"/>
              <a:buChar char="•"/>
            </a:pPr>
            <a:r>
              <a:rPr lang="en-US" sz="1800" dirty="0">
                <a:effectLst/>
                <a:latin typeface="+mj-lt"/>
                <a:ea typeface="Calibri" panose="020F0502020204030204" pitchFamily="34" charset="0"/>
              </a:rPr>
              <a:t>The duration of surgery was longer in the RSG group </a:t>
            </a:r>
            <a:r>
              <a:rPr lang="it-IT" b="1" dirty="0" err="1">
                <a:effectLst/>
                <a:latin typeface="+mj-lt"/>
                <a:ea typeface="Calibri" panose="020F0502020204030204" pitchFamily="34" charset="0"/>
              </a:rPr>
              <a:t>influenced</a:t>
            </a:r>
            <a:r>
              <a:rPr lang="it-IT" b="1" dirty="0">
                <a:effectLst/>
                <a:latin typeface="+mj-lt"/>
                <a:ea typeface="Calibri" panose="020F0502020204030204" pitchFamily="34" charset="0"/>
              </a:rPr>
              <a:t> by the docking time</a:t>
            </a:r>
          </a:p>
          <a:p>
            <a:pPr marL="285750" indent="-285750">
              <a:lnSpc>
                <a:spcPct val="150000"/>
              </a:lnSpc>
              <a:buFont typeface="Arial" panose="020B0604020202020204" pitchFamily="34" charset="0"/>
              <a:buChar char="•"/>
            </a:pPr>
            <a:r>
              <a:rPr lang="en-US" sz="1800" dirty="0">
                <a:effectLst/>
                <a:latin typeface="+mj-lt"/>
                <a:ea typeface="Calibri" panose="020F0502020204030204" pitchFamily="34" charset="0"/>
              </a:rPr>
              <a:t>One RSG patient had to be converted to standard laparoscopy</a:t>
            </a:r>
            <a:endParaRPr lang="it-IT" dirty="0">
              <a:latin typeface="+mj-lt"/>
              <a:ea typeface="Calibri" panose="020F0502020204030204" pitchFamily="34" charset="0"/>
              <a:cs typeface="Times New Roman" panose="02020603050405020304" pitchFamily="18" charset="0"/>
            </a:endParaRPr>
          </a:p>
          <a:p>
            <a:pPr marL="285750" indent="-285750">
              <a:lnSpc>
                <a:spcPct val="150000"/>
              </a:lnSpc>
              <a:buFont typeface="Arial" panose="020B0604020202020204" pitchFamily="34" charset="0"/>
              <a:buChar char="•"/>
            </a:pPr>
            <a:r>
              <a:rPr lang="en-US" sz="1800" dirty="0">
                <a:effectLst/>
                <a:latin typeface="+mj-lt"/>
                <a:ea typeface="Calibri" panose="020F0502020204030204" pitchFamily="34" charset="0"/>
              </a:rPr>
              <a:t>PONV scale showed no significant differences</a:t>
            </a:r>
            <a:r>
              <a:rPr lang="it-IT" dirty="0">
                <a:effectLst/>
                <a:latin typeface="+mj-lt"/>
              </a:rPr>
              <a:t> </a:t>
            </a:r>
            <a:endParaRPr lang="it-IT" dirty="0">
              <a:effectLst/>
              <a:latin typeface="+mj-lt"/>
              <a:cs typeface="Times New Roman" panose="02020603050405020304" pitchFamily="18" charset="0"/>
            </a:endParaRPr>
          </a:p>
          <a:p>
            <a:pPr marL="285750" indent="-285750">
              <a:lnSpc>
                <a:spcPct val="150000"/>
              </a:lnSpc>
              <a:buFont typeface="Arial" panose="020B0604020202020204" pitchFamily="34" charset="0"/>
              <a:buChar char="•"/>
            </a:pPr>
            <a:r>
              <a:rPr lang="en-US" sz="1800" dirty="0">
                <a:effectLst/>
                <a:latin typeface="+mj-lt"/>
                <a:ea typeface="Calibri" panose="020F0502020204030204" pitchFamily="34" charset="0"/>
              </a:rPr>
              <a:t>VAS scale, was slightly increased on POD1 for robotic patients.</a:t>
            </a:r>
          </a:p>
          <a:p>
            <a:pPr marL="285750" indent="-285750">
              <a:lnSpc>
                <a:spcPct val="150000"/>
              </a:lnSpc>
              <a:buFont typeface="Arial" panose="020B0604020202020204" pitchFamily="34" charset="0"/>
              <a:buChar char="•"/>
            </a:pPr>
            <a:r>
              <a:rPr lang="en-US" dirty="0">
                <a:latin typeface="+mj-lt"/>
                <a:ea typeface="Calibri" panose="020F0502020204030204" pitchFamily="34" charset="0"/>
              </a:rPr>
              <a:t>One LSG patient had abdominal wall bleeding</a:t>
            </a:r>
            <a:endParaRPr lang="en-US" sz="1800" dirty="0">
              <a:effectLst/>
              <a:latin typeface="+mj-lt"/>
              <a:ea typeface="Calibri" panose="020F0502020204030204" pitchFamily="34" charset="0"/>
            </a:endParaRPr>
          </a:p>
          <a:p>
            <a:pPr marL="285750" indent="-285750">
              <a:lnSpc>
                <a:spcPct val="150000"/>
              </a:lnSpc>
              <a:buFont typeface="Arial" panose="020B0604020202020204" pitchFamily="34" charset="0"/>
              <a:buChar char="•"/>
            </a:pPr>
            <a:r>
              <a:rPr lang="en-US" sz="1800" kern="100" dirty="0">
                <a:latin typeface="+mj-lt"/>
                <a:ea typeface="Calibri" panose="020F0502020204030204" pitchFamily="34" charset="0"/>
                <a:cs typeface="Times New Roman" panose="02020603050405020304" pitchFamily="18" charset="0"/>
              </a:rPr>
              <a:t>LOS showed no differences</a:t>
            </a:r>
            <a:endParaRPr lang="it-IT" sz="1800" kern="100" dirty="0">
              <a:latin typeface="+mj-lt"/>
              <a:ea typeface="Calibri" panose="020F0502020204030204" pitchFamily="34" charset="0"/>
              <a:cs typeface="Times New Roman" panose="02020603050405020304" pitchFamily="18" charset="0"/>
            </a:endParaRPr>
          </a:p>
          <a:p>
            <a:pPr marL="285750" indent="-285750">
              <a:lnSpc>
                <a:spcPct val="150000"/>
              </a:lnSpc>
              <a:buFont typeface="Arial" panose="020B0604020202020204" pitchFamily="34" charset="0"/>
              <a:buChar char="•"/>
            </a:pPr>
            <a:endParaRPr lang="it-IT" sz="1800" kern="100" dirty="0">
              <a:effectLst/>
              <a:latin typeface="+mj-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it-IT" dirty="0"/>
          </a:p>
        </p:txBody>
      </p:sp>
    </p:spTree>
    <p:extLst>
      <p:ext uri="{BB962C8B-B14F-4D97-AF65-F5344CB8AC3E}">
        <p14:creationId xmlns:p14="http://schemas.microsoft.com/office/powerpoint/2010/main" val="2212259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49902"/>
          </a:schemeClr>
        </a:solidFill>
        <a:effectLst/>
      </p:bgPr>
    </p:bg>
    <p:spTree>
      <p:nvGrpSpPr>
        <p:cNvPr id="1" name=""/>
        <p:cNvGrpSpPr/>
        <p:nvPr/>
      </p:nvGrpSpPr>
      <p:grpSpPr>
        <a:xfrm>
          <a:off x="0" y="0"/>
          <a:ext cx="0" cy="0"/>
          <a:chOff x="0" y="0"/>
          <a:chExt cx="0" cy="0"/>
        </a:xfrm>
      </p:grpSpPr>
      <p:graphicFrame>
        <p:nvGraphicFramePr>
          <p:cNvPr id="2" name="Oggetto 1">
            <a:extLst>
              <a:ext uri="{FF2B5EF4-FFF2-40B4-BE49-F238E27FC236}">
                <a16:creationId xmlns:a16="http://schemas.microsoft.com/office/drawing/2014/main" id="{099D805C-1634-3154-6FDE-6B785845E107}"/>
              </a:ext>
            </a:extLst>
          </p:cNvPr>
          <p:cNvGraphicFramePr>
            <a:graphicFrameLocks noChangeAspect="1"/>
          </p:cNvGraphicFramePr>
          <p:nvPr/>
        </p:nvGraphicFramePr>
        <p:xfrm>
          <a:off x="518033" y="1175856"/>
          <a:ext cx="5860996" cy="4657182"/>
        </p:xfrm>
        <a:graphic>
          <a:graphicData uri="http://schemas.openxmlformats.org/presentationml/2006/ole">
            <mc:AlternateContent xmlns:mc="http://schemas.openxmlformats.org/markup-compatibility/2006">
              <mc:Choice xmlns:v="urn:schemas-microsoft-com:vml" Requires="v">
                <p:oleObj name="Documento" r:id="rId2" imgW="6121400" imgH="4864100" progId="Word.Document.12">
                  <p:embed/>
                </p:oleObj>
              </mc:Choice>
              <mc:Fallback>
                <p:oleObj name="Documento" r:id="rId2" imgW="6121400" imgH="4864100" progId="Word.Document.12">
                  <p:embed/>
                  <p:pic>
                    <p:nvPicPr>
                      <p:cNvPr id="2" name="Oggetto 1">
                        <a:extLst>
                          <a:ext uri="{FF2B5EF4-FFF2-40B4-BE49-F238E27FC236}">
                            <a16:creationId xmlns:a16="http://schemas.microsoft.com/office/drawing/2014/main" id="{099D805C-1634-3154-6FDE-6B785845E107}"/>
                          </a:ext>
                        </a:extLst>
                      </p:cNvPr>
                      <p:cNvPicPr/>
                      <p:nvPr/>
                    </p:nvPicPr>
                    <p:blipFill>
                      <a:blip r:embed="rId3"/>
                      <a:stretch>
                        <a:fillRect/>
                      </a:stretch>
                    </p:blipFill>
                    <p:spPr>
                      <a:xfrm>
                        <a:off x="518033" y="1175856"/>
                        <a:ext cx="5860996" cy="4657182"/>
                      </a:xfrm>
                      <a:prstGeom prst="rect">
                        <a:avLst/>
                      </a:prstGeom>
                    </p:spPr>
                  </p:pic>
                </p:oleObj>
              </mc:Fallback>
            </mc:AlternateContent>
          </a:graphicData>
        </a:graphic>
      </p:graphicFrame>
      <p:sp>
        <p:nvSpPr>
          <p:cNvPr id="3" name="CasellaDiTesto 2">
            <a:extLst>
              <a:ext uri="{FF2B5EF4-FFF2-40B4-BE49-F238E27FC236}">
                <a16:creationId xmlns:a16="http://schemas.microsoft.com/office/drawing/2014/main" id="{9C23587C-2584-9765-2902-7E4C21AF99B6}"/>
              </a:ext>
            </a:extLst>
          </p:cNvPr>
          <p:cNvSpPr txBox="1"/>
          <p:nvPr/>
        </p:nvSpPr>
        <p:spPr>
          <a:xfrm>
            <a:off x="239486" y="0"/>
            <a:ext cx="2018830" cy="461665"/>
          </a:xfrm>
          <a:prstGeom prst="rect">
            <a:avLst/>
          </a:prstGeom>
          <a:noFill/>
        </p:spPr>
        <p:txBody>
          <a:bodyPr wrap="square" rtlCol="0">
            <a:spAutoFit/>
          </a:bodyPr>
          <a:lstStyle/>
          <a:p>
            <a:r>
              <a:rPr lang="it-IT" sz="2400" dirty="0" err="1"/>
              <a:t>Results</a:t>
            </a:r>
            <a:endParaRPr lang="it-IT" sz="2400" dirty="0"/>
          </a:p>
        </p:txBody>
      </p:sp>
      <p:sp>
        <p:nvSpPr>
          <p:cNvPr id="5" name="CasellaDiTesto 4">
            <a:extLst>
              <a:ext uri="{FF2B5EF4-FFF2-40B4-BE49-F238E27FC236}">
                <a16:creationId xmlns:a16="http://schemas.microsoft.com/office/drawing/2014/main" id="{AAAB97CF-BDF7-4ED8-88D9-45D58C2A8F10}"/>
              </a:ext>
            </a:extLst>
          </p:cNvPr>
          <p:cNvSpPr txBox="1"/>
          <p:nvPr/>
        </p:nvSpPr>
        <p:spPr>
          <a:xfrm>
            <a:off x="6379029" y="1024962"/>
            <a:ext cx="5812971" cy="5770811"/>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1800" dirty="0">
                <a:effectLst/>
                <a:latin typeface="+mj-lt"/>
                <a:ea typeface="Calibri" panose="020F0502020204030204" pitchFamily="34" charset="0"/>
              </a:rPr>
              <a:t>The mean age of patients was 38 years</a:t>
            </a:r>
          </a:p>
          <a:p>
            <a:pPr marL="285750" indent="-285750">
              <a:lnSpc>
                <a:spcPct val="150000"/>
              </a:lnSpc>
              <a:buFont typeface="Arial" panose="020B0604020202020204" pitchFamily="34" charset="0"/>
              <a:buChar char="•"/>
            </a:pPr>
            <a:r>
              <a:rPr lang="en-US" sz="1800" dirty="0">
                <a:effectLst/>
                <a:latin typeface="+mj-lt"/>
                <a:ea typeface="Calibri" panose="020F0502020204030204" pitchFamily="34" charset="0"/>
              </a:rPr>
              <a:t>40 female, 24 male</a:t>
            </a:r>
            <a:r>
              <a:rPr lang="it-IT" dirty="0">
                <a:effectLst/>
                <a:latin typeface="+mj-lt"/>
              </a:rPr>
              <a:t>  </a:t>
            </a:r>
          </a:p>
          <a:p>
            <a:pPr marL="285750" indent="-285750">
              <a:lnSpc>
                <a:spcPct val="150000"/>
              </a:lnSpc>
              <a:buFont typeface="Arial" panose="020B0604020202020204" pitchFamily="34" charset="0"/>
              <a:buChar char="•"/>
            </a:pPr>
            <a:r>
              <a:rPr lang="en-US" sz="1800" dirty="0">
                <a:effectLst/>
                <a:latin typeface="+mj-lt"/>
                <a:ea typeface="Calibri" panose="020F0502020204030204" pitchFamily="34" charset="0"/>
              </a:rPr>
              <a:t>The preoperative BMI of  patients was slightly higher, for patients treated by laparoscopy</a:t>
            </a:r>
            <a:r>
              <a:rPr lang="it-IT" dirty="0">
                <a:effectLst/>
                <a:latin typeface="+mj-lt"/>
              </a:rPr>
              <a:t> </a:t>
            </a:r>
          </a:p>
          <a:p>
            <a:pPr marL="285750" indent="-285750">
              <a:lnSpc>
                <a:spcPct val="150000"/>
              </a:lnSpc>
              <a:buFont typeface="Arial" panose="020B0604020202020204" pitchFamily="34" charset="0"/>
              <a:buChar char="•"/>
            </a:pPr>
            <a:r>
              <a:rPr lang="en-US" sz="1800" dirty="0">
                <a:effectLst/>
                <a:latin typeface="+mj-lt"/>
                <a:ea typeface="Calibri" panose="020F0502020204030204" pitchFamily="34" charset="0"/>
              </a:rPr>
              <a:t>The duration of surgery was longer in the RSG group </a:t>
            </a:r>
            <a:r>
              <a:rPr lang="it-IT" b="1" dirty="0" err="1">
                <a:effectLst/>
                <a:latin typeface="+mj-lt"/>
                <a:ea typeface="Calibri" panose="020F0502020204030204" pitchFamily="34" charset="0"/>
              </a:rPr>
              <a:t>influenced</a:t>
            </a:r>
            <a:r>
              <a:rPr lang="it-IT" b="1" dirty="0">
                <a:effectLst/>
                <a:latin typeface="+mj-lt"/>
                <a:ea typeface="Calibri" panose="020F0502020204030204" pitchFamily="34" charset="0"/>
              </a:rPr>
              <a:t> by the docking time</a:t>
            </a:r>
          </a:p>
          <a:p>
            <a:pPr marL="285750" indent="-285750">
              <a:lnSpc>
                <a:spcPct val="150000"/>
              </a:lnSpc>
              <a:buFont typeface="Arial" panose="020B0604020202020204" pitchFamily="34" charset="0"/>
              <a:buChar char="•"/>
            </a:pPr>
            <a:r>
              <a:rPr lang="en-US" sz="1800" dirty="0">
                <a:effectLst/>
                <a:latin typeface="+mj-lt"/>
                <a:ea typeface="Calibri" panose="020F0502020204030204" pitchFamily="34" charset="0"/>
              </a:rPr>
              <a:t>One RSG patient had to be converted to standard laparoscopy</a:t>
            </a:r>
            <a:endParaRPr lang="it-IT" dirty="0">
              <a:latin typeface="+mj-lt"/>
              <a:ea typeface="Calibri" panose="020F0502020204030204" pitchFamily="34" charset="0"/>
              <a:cs typeface="Times New Roman" panose="02020603050405020304" pitchFamily="18" charset="0"/>
            </a:endParaRPr>
          </a:p>
          <a:p>
            <a:pPr marL="285750" indent="-285750">
              <a:lnSpc>
                <a:spcPct val="150000"/>
              </a:lnSpc>
              <a:buFont typeface="Arial" panose="020B0604020202020204" pitchFamily="34" charset="0"/>
              <a:buChar char="•"/>
            </a:pPr>
            <a:r>
              <a:rPr lang="en-US" sz="1800" dirty="0">
                <a:effectLst/>
                <a:latin typeface="+mj-lt"/>
                <a:ea typeface="Calibri" panose="020F0502020204030204" pitchFamily="34" charset="0"/>
              </a:rPr>
              <a:t>PONV scale showed no significant differences</a:t>
            </a:r>
            <a:r>
              <a:rPr lang="it-IT" dirty="0">
                <a:effectLst/>
                <a:latin typeface="+mj-lt"/>
              </a:rPr>
              <a:t> </a:t>
            </a:r>
            <a:endParaRPr lang="it-IT" dirty="0">
              <a:effectLst/>
              <a:latin typeface="+mj-lt"/>
              <a:cs typeface="Times New Roman" panose="02020603050405020304" pitchFamily="18" charset="0"/>
            </a:endParaRPr>
          </a:p>
          <a:p>
            <a:pPr marL="285750" indent="-285750">
              <a:lnSpc>
                <a:spcPct val="150000"/>
              </a:lnSpc>
              <a:buFont typeface="Arial" panose="020B0604020202020204" pitchFamily="34" charset="0"/>
              <a:buChar char="•"/>
            </a:pPr>
            <a:r>
              <a:rPr lang="en-US" sz="1800" dirty="0">
                <a:effectLst/>
                <a:latin typeface="+mj-lt"/>
                <a:ea typeface="Calibri" panose="020F0502020204030204" pitchFamily="34" charset="0"/>
              </a:rPr>
              <a:t>VAS scale, was slightly increased on POD1 for robotic patients</a:t>
            </a:r>
          </a:p>
          <a:p>
            <a:pPr marL="285750" indent="-285750">
              <a:lnSpc>
                <a:spcPct val="150000"/>
              </a:lnSpc>
              <a:buFont typeface="Arial" panose="020B0604020202020204" pitchFamily="34" charset="0"/>
              <a:buChar char="•"/>
            </a:pPr>
            <a:r>
              <a:rPr lang="en-US" dirty="0">
                <a:latin typeface="+mj-lt"/>
                <a:ea typeface="Calibri" panose="020F0502020204030204" pitchFamily="34" charset="0"/>
              </a:rPr>
              <a:t>One LSG patient had abdominal wall bleeding</a:t>
            </a:r>
            <a:r>
              <a:rPr lang="en-US" sz="1800" dirty="0">
                <a:effectLst/>
                <a:latin typeface="+mj-lt"/>
                <a:ea typeface="Calibri" panose="020F0502020204030204" pitchFamily="34" charset="0"/>
              </a:rPr>
              <a:t>.</a:t>
            </a:r>
            <a:endParaRPr lang="it-IT" sz="1800" kern="100" dirty="0">
              <a:effectLst/>
              <a:latin typeface="+mj-lt"/>
              <a:ea typeface="Calibri" panose="020F0502020204030204" pitchFamily="34" charset="0"/>
              <a:cs typeface="Times New Roman" panose="02020603050405020304" pitchFamily="18" charset="0"/>
            </a:endParaRPr>
          </a:p>
          <a:p>
            <a:pPr marL="285750" indent="-285750">
              <a:lnSpc>
                <a:spcPct val="150000"/>
              </a:lnSpc>
              <a:buFont typeface="Arial" panose="020B0604020202020204" pitchFamily="34" charset="0"/>
              <a:buChar char="•"/>
            </a:pPr>
            <a:r>
              <a:rPr lang="en-US" sz="1800" kern="100" dirty="0">
                <a:latin typeface="+mj-lt"/>
                <a:ea typeface="Calibri" panose="020F0502020204030204" pitchFamily="34" charset="0"/>
                <a:cs typeface="Times New Roman" panose="02020603050405020304" pitchFamily="18" charset="0"/>
              </a:rPr>
              <a:t>LOS showed no differences</a:t>
            </a:r>
            <a:endParaRPr lang="it-IT" sz="1800" kern="100" dirty="0">
              <a:latin typeface="+mj-lt"/>
              <a:ea typeface="Calibri" panose="020F0502020204030204" pitchFamily="34" charset="0"/>
              <a:cs typeface="Times New Roman" panose="02020603050405020304" pitchFamily="18" charset="0"/>
            </a:endParaRPr>
          </a:p>
          <a:p>
            <a:endParaRPr lang="it-IT" dirty="0"/>
          </a:p>
        </p:txBody>
      </p:sp>
      <p:sp>
        <p:nvSpPr>
          <p:cNvPr id="4" name="Rettangolo 3">
            <a:extLst>
              <a:ext uri="{FF2B5EF4-FFF2-40B4-BE49-F238E27FC236}">
                <a16:creationId xmlns:a16="http://schemas.microsoft.com/office/drawing/2014/main" id="{D85B537E-92CA-54FD-AD9A-7E1FCB0F3C35}"/>
              </a:ext>
            </a:extLst>
          </p:cNvPr>
          <p:cNvSpPr/>
          <p:nvPr/>
        </p:nvSpPr>
        <p:spPr>
          <a:xfrm>
            <a:off x="7118204" y="230832"/>
            <a:ext cx="4992280" cy="6361354"/>
          </a:xfrm>
          <a:prstGeom prst="rect">
            <a:avLst/>
          </a:prstGeom>
          <a:solidFill>
            <a:schemeClr val="bg1">
              <a:alpha val="91982"/>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6" name="Slide1Chart3">
            <a:extLst>
              <a:ext uri="{FF2B5EF4-FFF2-40B4-BE49-F238E27FC236}">
                <a16:creationId xmlns:a16="http://schemas.microsoft.com/office/drawing/2014/main" id="{40310A6B-89FF-2C13-0887-1A19E08E1809}"/>
              </a:ext>
            </a:extLst>
          </p:cNvPr>
          <p:cNvGraphicFramePr>
            <a:graphicFrameLocks/>
          </p:cNvGraphicFramePr>
          <p:nvPr>
            <p:extLst>
              <p:ext uri="{D42A27DB-BD31-4B8C-83A1-F6EECF244321}">
                <p14:modId xmlns:p14="http://schemas.microsoft.com/office/powerpoint/2010/main" val="3653996489"/>
              </p:ext>
            </p:extLst>
          </p:nvPr>
        </p:nvGraphicFramePr>
        <p:xfrm>
          <a:off x="7666509" y="1024962"/>
          <a:ext cx="2771775" cy="4509407"/>
        </p:xfrm>
        <a:graphic>
          <a:graphicData uri="http://schemas.openxmlformats.org/drawingml/2006/chart">
            <c:chart xmlns:c="http://schemas.openxmlformats.org/drawingml/2006/chart" xmlns:r="http://schemas.openxmlformats.org/officeDocument/2006/relationships" r:id="rId4"/>
          </a:graphicData>
        </a:graphic>
      </p:graphicFrame>
      <p:sp>
        <p:nvSpPr>
          <p:cNvPr id="7" name="Rettangolo 6">
            <a:extLst>
              <a:ext uri="{FF2B5EF4-FFF2-40B4-BE49-F238E27FC236}">
                <a16:creationId xmlns:a16="http://schemas.microsoft.com/office/drawing/2014/main" id="{104B33E5-A817-C702-4546-CE3FC511904C}"/>
              </a:ext>
            </a:extLst>
          </p:cNvPr>
          <p:cNvSpPr/>
          <p:nvPr/>
        </p:nvSpPr>
        <p:spPr>
          <a:xfrm>
            <a:off x="9474075" y="1301568"/>
            <a:ext cx="295200" cy="708087"/>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highlight>
                <a:srgbClr val="FFFF00"/>
              </a:highlight>
            </a:endParaRPr>
          </a:p>
        </p:txBody>
      </p:sp>
      <p:cxnSp>
        <p:nvCxnSpPr>
          <p:cNvPr id="8" name="Connettore 2 7">
            <a:extLst>
              <a:ext uri="{FF2B5EF4-FFF2-40B4-BE49-F238E27FC236}">
                <a16:creationId xmlns:a16="http://schemas.microsoft.com/office/drawing/2014/main" id="{4B4C2F83-6558-6D28-96C0-955BE7B70D6A}"/>
              </a:ext>
            </a:extLst>
          </p:cNvPr>
          <p:cNvCxnSpPr>
            <a:cxnSpLocks/>
            <a:stCxn id="10" idx="3"/>
          </p:cNvCxnSpPr>
          <p:nvPr/>
        </p:nvCxnSpPr>
        <p:spPr>
          <a:xfrm flipV="1">
            <a:off x="9875911" y="701828"/>
            <a:ext cx="327881" cy="5158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CasellaDiTesto 8">
            <a:extLst>
              <a:ext uri="{FF2B5EF4-FFF2-40B4-BE49-F238E27FC236}">
                <a16:creationId xmlns:a16="http://schemas.microsoft.com/office/drawing/2014/main" id="{B0EBC5DF-3AF4-25B5-53C9-B7156CE2CA5B}"/>
              </a:ext>
            </a:extLst>
          </p:cNvPr>
          <p:cNvSpPr txBox="1"/>
          <p:nvPr/>
        </p:nvSpPr>
        <p:spPr>
          <a:xfrm>
            <a:off x="10126245" y="525888"/>
            <a:ext cx="1826269" cy="276999"/>
          </a:xfrm>
          <a:prstGeom prst="rect">
            <a:avLst/>
          </a:prstGeom>
          <a:noFill/>
        </p:spPr>
        <p:txBody>
          <a:bodyPr wrap="none" rtlCol="0">
            <a:spAutoFit/>
          </a:bodyPr>
          <a:lstStyle/>
          <a:p>
            <a:r>
              <a:rPr lang="it-IT" sz="1200" dirty="0">
                <a:latin typeface="+mj-lt"/>
              </a:rPr>
              <a:t>DOCKING TIME (MINUTES)</a:t>
            </a:r>
          </a:p>
        </p:txBody>
      </p:sp>
      <p:sp>
        <p:nvSpPr>
          <p:cNvPr id="10" name="CasellaDiTesto 9">
            <a:extLst>
              <a:ext uri="{FF2B5EF4-FFF2-40B4-BE49-F238E27FC236}">
                <a16:creationId xmlns:a16="http://schemas.microsoft.com/office/drawing/2014/main" id="{3F5C1017-E53E-8A6F-AACB-D46F84AB91FC}"/>
              </a:ext>
            </a:extLst>
          </p:cNvPr>
          <p:cNvSpPr txBox="1"/>
          <p:nvPr/>
        </p:nvSpPr>
        <p:spPr>
          <a:xfrm>
            <a:off x="9367438" y="1086851"/>
            <a:ext cx="508473" cy="261610"/>
          </a:xfrm>
          <a:prstGeom prst="rect">
            <a:avLst/>
          </a:prstGeom>
          <a:noFill/>
        </p:spPr>
        <p:txBody>
          <a:bodyPr wrap="none" rtlCol="0">
            <a:spAutoFit/>
          </a:bodyPr>
          <a:lstStyle/>
          <a:p>
            <a:r>
              <a:rPr lang="it-IT" sz="1100" dirty="0">
                <a:latin typeface="+mj-lt"/>
              </a:rPr>
              <a:t>14,06</a:t>
            </a:r>
          </a:p>
        </p:txBody>
      </p:sp>
    </p:spTree>
    <p:extLst>
      <p:ext uri="{BB962C8B-B14F-4D97-AF65-F5344CB8AC3E}">
        <p14:creationId xmlns:p14="http://schemas.microsoft.com/office/powerpoint/2010/main" val="2767042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ggetto 1">
            <a:extLst>
              <a:ext uri="{FF2B5EF4-FFF2-40B4-BE49-F238E27FC236}">
                <a16:creationId xmlns:a16="http://schemas.microsoft.com/office/drawing/2014/main" id="{099D805C-1634-3154-6FDE-6B785845E107}"/>
              </a:ext>
            </a:extLst>
          </p:cNvPr>
          <p:cNvGraphicFramePr>
            <a:graphicFrameLocks noChangeAspect="1"/>
          </p:cNvGraphicFramePr>
          <p:nvPr/>
        </p:nvGraphicFramePr>
        <p:xfrm>
          <a:off x="518033" y="1175856"/>
          <a:ext cx="5860996" cy="4657182"/>
        </p:xfrm>
        <a:graphic>
          <a:graphicData uri="http://schemas.openxmlformats.org/presentationml/2006/ole">
            <mc:AlternateContent xmlns:mc="http://schemas.openxmlformats.org/markup-compatibility/2006">
              <mc:Choice xmlns:v="urn:schemas-microsoft-com:vml" Requires="v">
                <p:oleObj name="Documento" r:id="rId2" imgW="6121400" imgH="4864100" progId="Word.Document.12">
                  <p:embed/>
                </p:oleObj>
              </mc:Choice>
              <mc:Fallback>
                <p:oleObj name="Documento" r:id="rId2" imgW="6121400" imgH="4864100" progId="Word.Document.12">
                  <p:embed/>
                  <p:pic>
                    <p:nvPicPr>
                      <p:cNvPr id="2" name="Oggetto 1">
                        <a:extLst>
                          <a:ext uri="{FF2B5EF4-FFF2-40B4-BE49-F238E27FC236}">
                            <a16:creationId xmlns:a16="http://schemas.microsoft.com/office/drawing/2014/main" id="{099D805C-1634-3154-6FDE-6B785845E107}"/>
                          </a:ext>
                        </a:extLst>
                      </p:cNvPr>
                      <p:cNvPicPr/>
                      <p:nvPr/>
                    </p:nvPicPr>
                    <p:blipFill>
                      <a:blip r:embed="rId3"/>
                      <a:stretch>
                        <a:fillRect/>
                      </a:stretch>
                    </p:blipFill>
                    <p:spPr>
                      <a:xfrm>
                        <a:off x="518033" y="1175856"/>
                        <a:ext cx="5860996" cy="4657182"/>
                      </a:xfrm>
                      <a:prstGeom prst="rect">
                        <a:avLst/>
                      </a:prstGeom>
                    </p:spPr>
                  </p:pic>
                </p:oleObj>
              </mc:Fallback>
            </mc:AlternateContent>
          </a:graphicData>
        </a:graphic>
      </p:graphicFrame>
      <p:sp>
        <p:nvSpPr>
          <p:cNvPr id="3" name="CasellaDiTesto 2">
            <a:extLst>
              <a:ext uri="{FF2B5EF4-FFF2-40B4-BE49-F238E27FC236}">
                <a16:creationId xmlns:a16="http://schemas.microsoft.com/office/drawing/2014/main" id="{9C23587C-2584-9765-2902-7E4C21AF99B6}"/>
              </a:ext>
            </a:extLst>
          </p:cNvPr>
          <p:cNvSpPr txBox="1"/>
          <p:nvPr/>
        </p:nvSpPr>
        <p:spPr>
          <a:xfrm>
            <a:off x="239486" y="0"/>
            <a:ext cx="2018830" cy="461665"/>
          </a:xfrm>
          <a:prstGeom prst="rect">
            <a:avLst/>
          </a:prstGeom>
          <a:noFill/>
        </p:spPr>
        <p:txBody>
          <a:bodyPr wrap="square" rtlCol="0">
            <a:spAutoFit/>
          </a:bodyPr>
          <a:lstStyle/>
          <a:p>
            <a:r>
              <a:rPr lang="it-IT" sz="2400" dirty="0" err="1"/>
              <a:t>Results</a:t>
            </a:r>
            <a:endParaRPr lang="it-IT" sz="2400" dirty="0"/>
          </a:p>
        </p:txBody>
      </p:sp>
      <p:sp>
        <p:nvSpPr>
          <p:cNvPr id="5" name="CasellaDiTesto 4">
            <a:extLst>
              <a:ext uri="{FF2B5EF4-FFF2-40B4-BE49-F238E27FC236}">
                <a16:creationId xmlns:a16="http://schemas.microsoft.com/office/drawing/2014/main" id="{AAAB97CF-BDF7-4ED8-88D9-45D58C2A8F10}"/>
              </a:ext>
            </a:extLst>
          </p:cNvPr>
          <p:cNvSpPr txBox="1"/>
          <p:nvPr/>
        </p:nvSpPr>
        <p:spPr>
          <a:xfrm>
            <a:off x="6379029" y="1024962"/>
            <a:ext cx="5812971" cy="6186309"/>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1800" dirty="0">
                <a:effectLst/>
                <a:latin typeface="+mj-lt"/>
                <a:ea typeface="Calibri" panose="020F0502020204030204" pitchFamily="34" charset="0"/>
              </a:rPr>
              <a:t>The mean age of patients was 38 years</a:t>
            </a:r>
          </a:p>
          <a:p>
            <a:pPr marL="285750" indent="-285750">
              <a:lnSpc>
                <a:spcPct val="150000"/>
              </a:lnSpc>
              <a:buFont typeface="Arial" panose="020B0604020202020204" pitchFamily="34" charset="0"/>
              <a:buChar char="•"/>
            </a:pPr>
            <a:r>
              <a:rPr lang="en-US" sz="1800" dirty="0">
                <a:effectLst/>
                <a:latin typeface="+mj-lt"/>
                <a:ea typeface="Calibri" panose="020F0502020204030204" pitchFamily="34" charset="0"/>
              </a:rPr>
              <a:t>40 female, 24 male</a:t>
            </a:r>
            <a:r>
              <a:rPr lang="it-IT" dirty="0">
                <a:effectLst/>
                <a:latin typeface="+mj-lt"/>
              </a:rPr>
              <a:t>  </a:t>
            </a:r>
          </a:p>
          <a:p>
            <a:pPr marL="285750" indent="-285750">
              <a:lnSpc>
                <a:spcPct val="150000"/>
              </a:lnSpc>
              <a:buFont typeface="Arial" panose="020B0604020202020204" pitchFamily="34" charset="0"/>
              <a:buChar char="•"/>
            </a:pPr>
            <a:r>
              <a:rPr lang="en-US" sz="1800" dirty="0">
                <a:effectLst/>
                <a:latin typeface="+mj-lt"/>
                <a:ea typeface="Calibri" panose="020F0502020204030204" pitchFamily="34" charset="0"/>
              </a:rPr>
              <a:t>The preoperative BMI of  patients was slightly higher, for patients treated by laparoscopy</a:t>
            </a:r>
            <a:r>
              <a:rPr lang="it-IT" dirty="0">
                <a:effectLst/>
                <a:latin typeface="+mj-lt"/>
              </a:rPr>
              <a:t> </a:t>
            </a:r>
          </a:p>
          <a:p>
            <a:pPr marL="285750" indent="-285750">
              <a:lnSpc>
                <a:spcPct val="150000"/>
              </a:lnSpc>
              <a:buFont typeface="Arial" panose="020B0604020202020204" pitchFamily="34" charset="0"/>
              <a:buChar char="•"/>
            </a:pPr>
            <a:r>
              <a:rPr lang="en-US" sz="1800" dirty="0">
                <a:effectLst/>
                <a:latin typeface="+mj-lt"/>
                <a:ea typeface="Calibri" panose="020F0502020204030204" pitchFamily="34" charset="0"/>
              </a:rPr>
              <a:t>The duration of surgery was longer in the RSG group </a:t>
            </a:r>
            <a:r>
              <a:rPr lang="it-IT" b="1" dirty="0" err="1">
                <a:effectLst/>
                <a:latin typeface="+mj-lt"/>
                <a:ea typeface="Calibri" panose="020F0502020204030204" pitchFamily="34" charset="0"/>
              </a:rPr>
              <a:t>influenced</a:t>
            </a:r>
            <a:r>
              <a:rPr lang="it-IT" b="1" dirty="0">
                <a:effectLst/>
                <a:latin typeface="+mj-lt"/>
                <a:ea typeface="Calibri" panose="020F0502020204030204" pitchFamily="34" charset="0"/>
              </a:rPr>
              <a:t> by the docking time</a:t>
            </a:r>
          </a:p>
          <a:p>
            <a:pPr marL="285750" indent="-285750">
              <a:lnSpc>
                <a:spcPct val="150000"/>
              </a:lnSpc>
              <a:buFont typeface="Arial" panose="020B0604020202020204" pitchFamily="34" charset="0"/>
              <a:buChar char="•"/>
            </a:pPr>
            <a:r>
              <a:rPr lang="en-US" sz="1800" dirty="0">
                <a:effectLst/>
                <a:latin typeface="+mj-lt"/>
                <a:ea typeface="Calibri" panose="020F0502020204030204" pitchFamily="34" charset="0"/>
              </a:rPr>
              <a:t>One RSG patient had to be converted to standard laparoscopy</a:t>
            </a:r>
            <a:endParaRPr lang="it-IT" dirty="0">
              <a:latin typeface="+mj-lt"/>
              <a:ea typeface="Calibri" panose="020F0502020204030204" pitchFamily="34" charset="0"/>
              <a:cs typeface="Times New Roman" panose="02020603050405020304" pitchFamily="18" charset="0"/>
            </a:endParaRPr>
          </a:p>
          <a:p>
            <a:pPr marL="285750" indent="-285750">
              <a:lnSpc>
                <a:spcPct val="150000"/>
              </a:lnSpc>
              <a:buFont typeface="Arial" panose="020B0604020202020204" pitchFamily="34" charset="0"/>
              <a:buChar char="•"/>
            </a:pPr>
            <a:r>
              <a:rPr lang="en-US" sz="1800" dirty="0">
                <a:effectLst/>
                <a:latin typeface="+mj-lt"/>
                <a:ea typeface="Calibri" panose="020F0502020204030204" pitchFamily="34" charset="0"/>
              </a:rPr>
              <a:t>PONV scale showed no significant differences</a:t>
            </a:r>
            <a:r>
              <a:rPr lang="it-IT" dirty="0">
                <a:effectLst/>
                <a:latin typeface="+mj-lt"/>
              </a:rPr>
              <a:t> </a:t>
            </a:r>
            <a:endParaRPr lang="it-IT" dirty="0">
              <a:effectLst/>
              <a:latin typeface="+mj-lt"/>
              <a:cs typeface="Times New Roman" panose="02020603050405020304" pitchFamily="18" charset="0"/>
            </a:endParaRPr>
          </a:p>
          <a:p>
            <a:pPr marL="285750" indent="-285750">
              <a:lnSpc>
                <a:spcPct val="150000"/>
              </a:lnSpc>
              <a:buFont typeface="Arial" panose="020B0604020202020204" pitchFamily="34" charset="0"/>
              <a:buChar char="•"/>
            </a:pPr>
            <a:r>
              <a:rPr lang="en-US" sz="1800" dirty="0">
                <a:effectLst/>
                <a:latin typeface="+mj-lt"/>
                <a:ea typeface="Calibri" panose="020F0502020204030204" pitchFamily="34" charset="0"/>
              </a:rPr>
              <a:t>VAS scale, was slightly increased on POD1 for robotic patients.</a:t>
            </a:r>
          </a:p>
          <a:p>
            <a:pPr marL="285750" indent="-285750">
              <a:lnSpc>
                <a:spcPct val="150000"/>
              </a:lnSpc>
              <a:buFont typeface="Arial" panose="020B0604020202020204" pitchFamily="34" charset="0"/>
              <a:buChar char="•"/>
            </a:pPr>
            <a:r>
              <a:rPr lang="en-US" dirty="0">
                <a:latin typeface="+mj-lt"/>
                <a:ea typeface="Calibri" panose="020F0502020204030204" pitchFamily="34" charset="0"/>
              </a:rPr>
              <a:t>One LSG patient had abdominal wall bleeding</a:t>
            </a:r>
            <a:endParaRPr lang="en-US" sz="1800" dirty="0">
              <a:effectLst/>
              <a:latin typeface="+mj-lt"/>
              <a:ea typeface="Calibri" panose="020F0502020204030204" pitchFamily="34" charset="0"/>
            </a:endParaRPr>
          </a:p>
          <a:p>
            <a:pPr marL="285750" indent="-285750">
              <a:lnSpc>
                <a:spcPct val="150000"/>
              </a:lnSpc>
              <a:buFont typeface="Arial" panose="020B0604020202020204" pitchFamily="34" charset="0"/>
              <a:buChar char="•"/>
            </a:pPr>
            <a:r>
              <a:rPr lang="en-US" sz="1800" kern="100" dirty="0">
                <a:latin typeface="+mj-lt"/>
                <a:ea typeface="Calibri" panose="020F0502020204030204" pitchFamily="34" charset="0"/>
                <a:cs typeface="Times New Roman" panose="02020603050405020304" pitchFamily="18" charset="0"/>
              </a:rPr>
              <a:t>LOS showed no differences</a:t>
            </a:r>
            <a:endParaRPr lang="it-IT" sz="1800" kern="100" dirty="0">
              <a:latin typeface="+mj-lt"/>
              <a:ea typeface="Calibri" panose="020F0502020204030204" pitchFamily="34" charset="0"/>
              <a:cs typeface="Times New Roman" panose="02020603050405020304" pitchFamily="18" charset="0"/>
            </a:endParaRPr>
          </a:p>
          <a:p>
            <a:pPr marL="285750" indent="-285750">
              <a:lnSpc>
                <a:spcPct val="150000"/>
              </a:lnSpc>
              <a:buFont typeface="Arial" panose="020B0604020202020204" pitchFamily="34" charset="0"/>
              <a:buChar char="•"/>
            </a:pPr>
            <a:endParaRPr lang="it-IT" sz="1800" kern="100" dirty="0">
              <a:effectLst/>
              <a:latin typeface="+mj-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it-IT" dirty="0"/>
          </a:p>
        </p:txBody>
      </p:sp>
    </p:spTree>
    <p:extLst>
      <p:ext uri="{BB962C8B-B14F-4D97-AF65-F5344CB8AC3E}">
        <p14:creationId xmlns:p14="http://schemas.microsoft.com/office/powerpoint/2010/main" val="3301820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372567" y="496453"/>
            <a:ext cx="10480566" cy="546780"/>
          </a:xfrm>
        </p:spPr>
        <p:txBody>
          <a:bodyPr/>
          <a:lstStyle/>
          <a:p>
            <a:r>
              <a:rPr lang="en-US" sz="1600" dirty="0"/>
              <a:t>Single surgeon unpublished experience – Dr. </a:t>
            </a:r>
            <a:r>
              <a:rPr lang="en-US" altLang="en-US" sz="1600" dirty="0"/>
              <a:t>Mario Musella: Surgeon's own da Vinci and lap data</a:t>
            </a:r>
            <a:br>
              <a:rPr lang="en-US" sz="1600" dirty="0"/>
            </a:br>
            <a:r>
              <a:rPr lang="en-US" sz="1600" dirty="0">
                <a:solidFill>
                  <a:schemeClr val="bg2"/>
                </a:solidFill>
              </a:rPr>
              <a:t>Bariatric Sleeve</a:t>
            </a:r>
            <a:endParaRPr lang="en-US" dirty="0">
              <a:solidFill>
                <a:schemeClr val="bg2"/>
              </a:solidFill>
            </a:endParaRPr>
          </a:p>
        </p:txBody>
      </p:sp>
      <p:graphicFrame>
        <p:nvGraphicFramePr>
          <p:cNvPr id="29" name="Slide1Chart6">
            <a:extLst>
              <a:ext uri="{FF2B5EF4-FFF2-40B4-BE49-F238E27FC236}">
                <a16:creationId xmlns:a16="http://schemas.microsoft.com/office/drawing/2014/main" id="{9141FDE2-9D51-415A-B67C-C3864EAE1943}"/>
              </a:ext>
            </a:extLst>
          </p:cNvPr>
          <p:cNvGraphicFramePr>
            <a:graphicFrameLocks/>
          </p:cNvGraphicFramePr>
          <p:nvPr/>
        </p:nvGraphicFramePr>
        <p:xfrm>
          <a:off x="10067090" y="1819432"/>
          <a:ext cx="1335024" cy="1614487"/>
        </p:xfrm>
        <a:graphic>
          <a:graphicData uri="http://schemas.openxmlformats.org/drawingml/2006/chart">
            <c:chart xmlns:c="http://schemas.openxmlformats.org/drawingml/2006/chart" xmlns:r="http://schemas.openxmlformats.org/officeDocument/2006/relationships" r:id="rId3"/>
          </a:graphicData>
        </a:graphic>
      </p:graphicFrame>
      <p:sp>
        <p:nvSpPr>
          <p:cNvPr id="30" name="Text Placeholder 8">
            <a:extLst>
              <a:ext uri="{FF2B5EF4-FFF2-40B4-BE49-F238E27FC236}">
                <a16:creationId xmlns:a16="http://schemas.microsoft.com/office/drawing/2014/main" id="{99D65681-D97E-4FC9-A711-743E3F9934C1}"/>
              </a:ext>
            </a:extLst>
          </p:cNvPr>
          <p:cNvSpPr txBox="1">
            <a:spLocks/>
          </p:cNvSpPr>
          <p:nvPr/>
        </p:nvSpPr>
        <p:spPr>
          <a:xfrm>
            <a:off x="10068825" y="1253561"/>
            <a:ext cx="1331555" cy="384896"/>
          </a:xfrm>
          <a:prstGeom prst="rect">
            <a:avLst/>
          </a:prstGeom>
        </p:spPr>
        <p:txBody>
          <a:bodyPr vert="horz" lIns="0" tIns="0" rIns="0" bIns="0" rtlCol="0">
            <a:noAutofit/>
          </a:bodyPr>
          <a:lstStyle>
            <a:lvl1pPr marL="0" indent="0" algn="ctr" defTabSz="914400" rtl="0" eaLnBrk="1" latinLnBrk="0" hangingPunct="1">
              <a:lnSpc>
                <a:spcPct val="100000"/>
              </a:lnSpc>
              <a:spcBef>
                <a:spcPts val="0"/>
              </a:spcBef>
              <a:buFont typeface="Arial" panose="020B0604020202020204" pitchFamily="34" charset="0"/>
              <a:buChar char="​"/>
              <a:defRPr sz="900" b="1" kern="1200" spc="-40" baseline="0">
                <a:solidFill>
                  <a:schemeClr val="tx1"/>
                </a:solidFill>
                <a:latin typeface="+mn-lt"/>
                <a:ea typeface="+mn-ea"/>
                <a:cs typeface="+mn-cs"/>
              </a:defRPr>
            </a:lvl1pPr>
            <a:lvl2pPr marL="0" indent="0" algn="ctr" defTabSz="914400" rtl="0" eaLnBrk="1" latinLnBrk="0" hangingPunct="1">
              <a:lnSpc>
                <a:spcPct val="100000"/>
              </a:lnSpc>
              <a:spcBef>
                <a:spcPts val="0"/>
              </a:spcBef>
              <a:buFont typeface="Arial" panose="020B0604020202020204" pitchFamily="34" charset="0"/>
              <a:buChar char="​"/>
              <a:defRPr sz="700" kern="1200" spc="-20" baseline="0">
                <a:solidFill>
                  <a:schemeClr val="bg2"/>
                </a:solidFill>
                <a:latin typeface="+mn-lt"/>
                <a:ea typeface="+mn-ea"/>
                <a:cs typeface="+mn-cs"/>
              </a:defRPr>
            </a:lvl2pPr>
            <a:lvl3pPr marL="457200" indent="-228600" algn="l" defTabSz="914400" rtl="0" eaLnBrk="1" latinLnBrk="0" hangingPunct="1">
              <a:lnSpc>
                <a:spcPct val="100000"/>
              </a:lnSpc>
              <a:spcBef>
                <a:spcPts val="900"/>
              </a:spcBef>
              <a:buFont typeface="Arial" panose="020B0604020202020204" pitchFamily="34" charset="0"/>
              <a:buChar char="‒"/>
              <a:defRPr sz="1600" kern="1200" spc="-40" baseline="0">
                <a:solidFill>
                  <a:schemeClr val="bg2"/>
                </a:solidFill>
                <a:latin typeface="+mn-lt"/>
                <a:ea typeface="+mn-ea"/>
                <a:cs typeface="+mn-cs"/>
              </a:defRPr>
            </a:lvl3pPr>
            <a:lvl4pPr marL="685800" indent="-173038" algn="l" defTabSz="914400" rtl="0" eaLnBrk="1" latinLnBrk="0" hangingPunct="1">
              <a:lnSpc>
                <a:spcPct val="100000"/>
              </a:lnSpc>
              <a:spcBef>
                <a:spcPts val="900"/>
              </a:spcBef>
              <a:buFont typeface="Arial" panose="020B0604020202020204" pitchFamily="34" charset="0"/>
              <a:buChar char="•"/>
              <a:defRPr sz="1400" kern="1200" spc="-40" baseline="0">
                <a:solidFill>
                  <a:schemeClr val="bg2"/>
                </a:solidFill>
                <a:latin typeface="+mn-lt"/>
                <a:ea typeface="+mn-ea"/>
                <a:cs typeface="+mn-cs"/>
              </a:defRPr>
            </a:lvl4pPr>
            <a:lvl5pPr marL="914400" indent="-173038" algn="l" defTabSz="914400" rtl="0" eaLnBrk="1" latinLnBrk="0" hangingPunct="1">
              <a:lnSpc>
                <a:spcPct val="100000"/>
              </a:lnSpc>
              <a:spcBef>
                <a:spcPts val="900"/>
              </a:spcBef>
              <a:buFont typeface="Arial" panose="020B0604020202020204" pitchFamily="34" charset="0"/>
              <a:buChar char="‒"/>
              <a:defRPr sz="1200" kern="1200" spc="-40" baseline="0">
                <a:solidFill>
                  <a:schemeClr val="bg2"/>
                </a:solidFill>
                <a:latin typeface="+mn-lt"/>
                <a:ea typeface="+mn-ea"/>
                <a:cs typeface="+mn-cs"/>
              </a:defRPr>
            </a:lvl5pPr>
            <a:lvl6pPr marL="0" indent="0" algn="l" defTabSz="914400" rtl="0" eaLnBrk="1" latinLnBrk="0" hangingPunct="1">
              <a:lnSpc>
                <a:spcPct val="100000"/>
              </a:lnSpc>
              <a:spcBef>
                <a:spcPts val="1200"/>
              </a:spcBef>
              <a:buFont typeface="Arial" panose="020B0604020202020204" pitchFamily="34" charset="0"/>
              <a:buChar char="​"/>
              <a:defRPr sz="2400" b="0" kern="1200" spc="-50" baseline="0">
                <a:solidFill>
                  <a:schemeClr val="accent1"/>
                </a:solidFill>
                <a:latin typeface="+mn-lt"/>
                <a:ea typeface="+mn-ea"/>
                <a:cs typeface="+mn-cs"/>
              </a:defRPr>
            </a:lvl6pPr>
            <a:lvl7pPr marL="0" indent="0" algn="l" defTabSz="914400" rtl="0" eaLnBrk="1" latinLnBrk="0" hangingPunct="1">
              <a:lnSpc>
                <a:spcPct val="100000"/>
              </a:lnSpc>
              <a:spcBef>
                <a:spcPts val="1200"/>
              </a:spcBef>
              <a:buFont typeface="Arial" panose="020B0604020202020204" pitchFamily="34" charset="0"/>
              <a:buChar char="​"/>
              <a:defRPr sz="2000" b="1" kern="1200" spc="-50" baseline="0">
                <a:solidFill>
                  <a:schemeClr val="tx1"/>
                </a:solidFill>
                <a:latin typeface="+mn-lt"/>
                <a:ea typeface="+mn-ea"/>
                <a:cs typeface="+mn-cs"/>
              </a:defRPr>
            </a:lvl7pPr>
            <a:lvl8pPr marL="0" indent="0" algn="l" defTabSz="914400" rtl="0" eaLnBrk="1" latinLnBrk="0" hangingPunct="1">
              <a:lnSpc>
                <a:spcPct val="100000"/>
              </a:lnSpc>
              <a:spcBef>
                <a:spcPts val="1200"/>
              </a:spcBef>
              <a:buFont typeface="Arial" panose="020B0604020202020204" pitchFamily="34" charset="0"/>
              <a:buChar char="​"/>
              <a:defRPr sz="3500" kern="1200" spc="-100" baseline="0">
                <a:solidFill>
                  <a:schemeClr val="tx1"/>
                </a:solidFill>
                <a:latin typeface="+mn-lt"/>
                <a:ea typeface="+mn-ea"/>
                <a:cs typeface="+mn-cs"/>
              </a:defRPr>
            </a:lvl8pPr>
            <a:lvl9pPr marL="0" indent="0" algn="l" defTabSz="914400" rtl="0" eaLnBrk="1" latinLnBrk="0" hangingPunct="1">
              <a:lnSpc>
                <a:spcPct val="100000"/>
              </a:lnSpc>
              <a:spcBef>
                <a:spcPts val="1200"/>
              </a:spcBef>
              <a:buFont typeface="Arial" panose="020B0604020202020204" pitchFamily="34" charset="0"/>
              <a:buChar char="​"/>
              <a:defRPr sz="4500" kern="1200" spc="-100" baseline="0">
                <a:solidFill>
                  <a:schemeClr val="tx1"/>
                </a:solidFill>
                <a:latin typeface="+mn-lt"/>
                <a:ea typeface="+mn-ea"/>
                <a:cs typeface="+mn-cs"/>
              </a:defRPr>
            </a:lvl9pPr>
          </a:lstStyle>
          <a:p>
            <a:endParaRPr lang="en-US" baseline="30000" dirty="0">
              <a:solidFill>
                <a:srgbClr val="46474E"/>
              </a:solidFill>
            </a:endParaRPr>
          </a:p>
          <a:p>
            <a:pPr lvl="1"/>
            <a:endParaRPr lang="en-US" dirty="0">
              <a:solidFill>
                <a:srgbClr val="8A8A90"/>
              </a:solidFill>
            </a:endParaRPr>
          </a:p>
        </p:txBody>
      </p:sp>
      <p:sp>
        <p:nvSpPr>
          <p:cNvPr id="13" name="TextBox 12">
            <a:extLst>
              <a:ext uri="{FF2B5EF4-FFF2-40B4-BE49-F238E27FC236}">
                <a16:creationId xmlns:a16="http://schemas.microsoft.com/office/drawing/2014/main" id="{26F8A62B-E5AC-4145-ABCE-746202092AFA}"/>
              </a:ext>
            </a:extLst>
          </p:cNvPr>
          <p:cNvSpPr txBox="1"/>
          <p:nvPr/>
        </p:nvSpPr>
        <p:spPr>
          <a:xfrm>
            <a:off x="5630131" y="4894251"/>
            <a:ext cx="947369" cy="138499"/>
          </a:xfrm>
          <a:prstGeom prst="rect">
            <a:avLst/>
          </a:prstGeom>
          <a:noFill/>
        </p:spPr>
        <p:txBody>
          <a:bodyPr wrap="square" lIns="0" tIns="0" rIns="0" bIns="0" rtlCol="0">
            <a:spAutoFit/>
          </a:bodyPr>
          <a:lstStyle/>
          <a:p>
            <a:pPr algn="r"/>
            <a:r>
              <a:rPr lang="en-US" sz="900" b="1" dirty="0">
                <a:solidFill>
                  <a:schemeClr val="accent1"/>
                </a:solidFill>
              </a:rPr>
              <a:t>Cost</a:t>
            </a:r>
          </a:p>
        </p:txBody>
      </p:sp>
      <p:sp>
        <p:nvSpPr>
          <p:cNvPr id="16" name="Rectangle 15">
            <a:extLst>
              <a:ext uri="{FF2B5EF4-FFF2-40B4-BE49-F238E27FC236}">
                <a16:creationId xmlns:a16="http://schemas.microsoft.com/office/drawing/2014/main" id="{54E08964-B08F-4BA5-9783-5FD716A370FC}"/>
              </a:ext>
            </a:extLst>
          </p:cNvPr>
          <p:cNvSpPr/>
          <p:nvPr/>
        </p:nvSpPr>
        <p:spPr>
          <a:xfrm>
            <a:off x="2499091" y="3384536"/>
            <a:ext cx="1082348" cy="230832"/>
          </a:xfrm>
          <a:prstGeom prst="rect">
            <a:avLst/>
          </a:prstGeom>
        </p:spPr>
        <p:txBody>
          <a:bodyPr wrap="none">
            <a:spAutoFit/>
          </a:bodyPr>
          <a:lstStyle/>
          <a:p>
            <a:pPr lvl="0" algn="ctr"/>
            <a:endParaRPr/>
          </a:p>
        </p:txBody>
      </p:sp>
      <p:sp>
        <p:nvSpPr>
          <p:cNvPr id="18" name="Rectangle 17">
            <a:extLst>
              <a:ext uri="{FF2B5EF4-FFF2-40B4-BE49-F238E27FC236}">
                <a16:creationId xmlns:a16="http://schemas.microsoft.com/office/drawing/2014/main" id="{8962A895-E860-4447-BE62-D60881AC740E}"/>
              </a:ext>
            </a:extLst>
          </p:cNvPr>
          <p:cNvSpPr/>
          <p:nvPr/>
        </p:nvSpPr>
        <p:spPr>
          <a:xfrm>
            <a:off x="2379828" y="3579891"/>
            <a:ext cx="1320874" cy="230832"/>
          </a:xfrm>
          <a:prstGeom prst="rect">
            <a:avLst/>
          </a:prstGeom>
        </p:spPr>
        <p:txBody>
          <a:bodyPr wrap="none">
            <a:spAutoFit/>
          </a:bodyPr>
          <a:lstStyle/>
          <a:p>
            <a:pPr lvl="0" algn="ctr"/>
            <a:endParaRPr/>
          </a:p>
        </p:txBody>
      </p:sp>
      <p:sp>
        <p:nvSpPr>
          <p:cNvPr id="45" name="Rectangle 44">
            <a:extLst>
              <a:ext uri="{FF2B5EF4-FFF2-40B4-BE49-F238E27FC236}">
                <a16:creationId xmlns:a16="http://schemas.microsoft.com/office/drawing/2014/main" id="{C9CA3102-BD7C-470F-A75C-726E595463D9}"/>
              </a:ext>
            </a:extLst>
          </p:cNvPr>
          <p:cNvSpPr/>
          <p:nvPr/>
        </p:nvSpPr>
        <p:spPr>
          <a:xfrm>
            <a:off x="6027270" y="4060105"/>
            <a:ext cx="1082348" cy="230832"/>
          </a:xfrm>
          <a:prstGeom prst="rect">
            <a:avLst/>
          </a:prstGeom>
        </p:spPr>
        <p:txBody>
          <a:bodyPr wrap="none">
            <a:spAutoFit/>
          </a:bodyPr>
          <a:lstStyle/>
          <a:p>
            <a:pPr lvl="0" algn="ctr"/>
            <a:r>
              <a:rPr lang="en-US" sz="900" b="1" spc="-30" dirty="0">
                <a:solidFill>
                  <a:srgbClr val="46474E"/>
                </a:solidFill>
              </a:rPr>
              <a:t>€600 </a:t>
            </a:r>
          </a:p>
        </p:txBody>
      </p:sp>
      <p:sp>
        <p:nvSpPr>
          <p:cNvPr id="46" name="Rectangle 45">
            <a:extLst>
              <a:ext uri="{FF2B5EF4-FFF2-40B4-BE49-F238E27FC236}">
                <a16:creationId xmlns:a16="http://schemas.microsoft.com/office/drawing/2014/main" id="{710118B8-86E7-4CB6-8BD4-5E6FD6388148}"/>
              </a:ext>
            </a:extLst>
          </p:cNvPr>
          <p:cNvSpPr/>
          <p:nvPr/>
        </p:nvSpPr>
        <p:spPr>
          <a:xfrm>
            <a:off x="5900621" y="4219499"/>
            <a:ext cx="1320875" cy="230832"/>
          </a:xfrm>
          <a:prstGeom prst="rect">
            <a:avLst/>
          </a:prstGeom>
        </p:spPr>
        <p:txBody>
          <a:bodyPr wrap="none">
            <a:spAutoFit/>
          </a:bodyPr>
          <a:lstStyle/>
          <a:p>
            <a:pPr lvl="0" algn="ctr"/>
            <a:r>
              <a:rPr lang="en-US" sz="900" b="1" spc="-30" dirty="0">
                <a:solidFill>
                  <a:srgbClr val="46474E"/>
                </a:solidFill>
              </a:rPr>
              <a:t>(per bed day)</a:t>
            </a:r>
          </a:p>
        </p:txBody>
      </p:sp>
      <p:sp>
        <p:nvSpPr>
          <p:cNvPr id="47" name="Rectangle 46">
            <a:extLst>
              <a:ext uri="{FF2B5EF4-FFF2-40B4-BE49-F238E27FC236}">
                <a16:creationId xmlns:a16="http://schemas.microsoft.com/office/drawing/2014/main" id="{BCA911DA-A471-41E4-8AA8-5043ADC05E2E}"/>
              </a:ext>
            </a:extLst>
          </p:cNvPr>
          <p:cNvSpPr/>
          <p:nvPr/>
        </p:nvSpPr>
        <p:spPr>
          <a:xfrm>
            <a:off x="7410850" y="4068167"/>
            <a:ext cx="1082348" cy="230832"/>
          </a:xfrm>
          <a:prstGeom prst="rect">
            <a:avLst/>
          </a:prstGeom>
        </p:spPr>
        <p:txBody>
          <a:bodyPr wrap="none">
            <a:spAutoFit/>
          </a:bodyPr>
          <a:lstStyle/>
          <a:p>
            <a:pPr lvl="0" algn="ctr"/>
            <a:r>
              <a:rPr lang="en-US" sz="900" b="1" spc="-30" dirty="0">
                <a:solidFill>
                  <a:srgbClr val="46474E"/>
                </a:solidFill>
              </a:rPr>
              <a:t>€24 </a:t>
            </a:r>
          </a:p>
        </p:txBody>
      </p:sp>
      <p:sp>
        <p:nvSpPr>
          <p:cNvPr id="48" name="Rectangle 47">
            <a:extLst>
              <a:ext uri="{FF2B5EF4-FFF2-40B4-BE49-F238E27FC236}">
                <a16:creationId xmlns:a16="http://schemas.microsoft.com/office/drawing/2014/main" id="{456F37E3-F9FB-4433-9EF8-8D5EDB371966}"/>
              </a:ext>
            </a:extLst>
          </p:cNvPr>
          <p:cNvSpPr/>
          <p:nvPr/>
        </p:nvSpPr>
        <p:spPr>
          <a:xfrm>
            <a:off x="7343358" y="4230087"/>
            <a:ext cx="1320875" cy="230832"/>
          </a:xfrm>
          <a:prstGeom prst="rect">
            <a:avLst/>
          </a:prstGeom>
        </p:spPr>
        <p:txBody>
          <a:bodyPr wrap="none">
            <a:spAutoFit/>
          </a:bodyPr>
          <a:lstStyle/>
          <a:p>
            <a:pPr lvl="0" algn="ctr"/>
            <a:r>
              <a:rPr lang="en-US" sz="900" b="1" spc="-30" dirty="0">
                <a:solidFill>
                  <a:srgbClr val="46474E"/>
                </a:solidFill>
              </a:rPr>
              <a:t>(per minute)</a:t>
            </a:r>
          </a:p>
        </p:txBody>
      </p:sp>
      <p:sp>
        <p:nvSpPr>
          <p:cNvPr id="49" name="Rectangle 48">
            <a:extLst>
              <a:ext uri="{FF2B5EF4-FFF2-40B4-BE49-F238E27FC236}">
                <a16:creationId xmlns:a16="http://schemas.microsoft.com/office/drawing/2014/main" id="{AE5D2991-5499-44BC-9FE2-6965659DB959}"/>
              </a:ext>
            </a:extLst>
          </p:cNvPr>
          <p:cNvSpPr/>
          <p:nvPr/>
        </p:nvSpPr>
        <p:spPr>
          <a:xfrm>
            <a:off x="9146533" y="4030622"/>
            <a:ext cx="1082348" cy="230832"/>
          </a:xfrm>
          <a:prstGeom prst="rect">
            <a:avLst/>
          </a:prstGeom>
        </p:spPr>
        <p:txBody>
          <a:bodyPr wrap="none">
            <a:spAutoFit/>
          </a:bodyPr>
          <a:lstStyle/>
          <a:p>
            <a:pPr lvl="0" algn="ctr"/>
            <a:r>
              <a:rPr lang="en-US" sz="900" b="1" spc="-30" dirty="0">
                <a:solidFill>
                  <a:srgbClr val="46474E"/>
                </a:solidFill>
              </a:rPr>
              <a:t>€128 </a:t>
            </a:r>
          </a:p>
        </p:txBody>
      </p:sp>
      <p:sp>
        <p:nvSpPr>
          <p:cNvPr id="50" name="Rectangle 49">
            <a:extLst>
              <a:ext uri="{FF2B5EF4-FFF2-40B4-BE49-F238E27FC236}">
                <a16:creationId xmlns:a16="http://schemas.microsoft.com/office/drawing/2014/main" id="{A7ADEFA1-81AD-43E5-B229-117605A05849}"/>
              </a:ext>
            </a:extLst>
          </p:cNvPr>
          <p:cNvSpPr/>
          <p:nvPr/>
        </p:nvSpPr>
        <p:spPr>
          <a:xfrm>
            <a:off x="9020821" y="4223716"/>
            <a:ext cx="1320875" cy="230832"/>
          </a:xfrm>
          <a:prstGeom prst="rect">
            <a:avLst/>
          </a:prstGeom>
        </p:spPr>
        <p:txBody>
          <a:bodyPr wrap="none">
            <a:spAutoFit/>
          </a:bodyPr>
          <a:lstStyle/>
          <a:p>
            <a:pPr lvl="0" algn="ctr"/>
            <a:r>
              <a:rPr lang="en-US" sz="900" b="1" spc="-30" dirty="0">
                <a:solidFill>
                  <a:srgbClr val="46474E"/>
                </a:solidFill>
              </a:rPr>
              <a:t>(per transfusion)</a:t>
            </a:r>
          </a:p>
        </p:txBody>
      </p:sp>
      <p:sp>
        <p:nvSpPr>
          <p:cNvPr id="51" name="Rectangle 50">
            <a:extLst>
              <a:ext uri="{FF2B5EF4-FFF2-40B4-BE49-F238E27FC236}">
                <a16:creationId xmlns:a16="http://schemas.microsoft.com/office/drawing/2014/main" id="{C2EC45F2-46CD-4369-94C6-9B12B01BBF93}"/>
              </a:ext>
            </a:extLst>
          </p:cNvPr>
          <p:cNvSpPr/>
          <p:nvPr/>
        </p:nvSpPr>
        <p:spPr>
          <a:xfrm>
            <a:off x="8664233" y="3384536"/>
            <a:ext cx="1082348" cy="230832"/>
          </a:xfrm>
          <a:prstGeom prst="rect">
            <a:avLst/>
          </a:prstGeom>
        </p:spPr>
        <p:txBody>
          <a:bodyPr wrap="none">
            <a:spAutoFit/>
          </a:bodyPr>
          <a:lstStyle/>
          <a:p>
            <a:pPr lvl="0" algn="ctr"/>
            <a:endParaRPr/>
          </a:p>
        </p:txBody>
      </p:sp>
      <p:sp>
        <p:nvSpPr>
          <p:cNvPr id="52" name="Rectangle 51">
            <a:extLst>
              <a:ext uri="{FF2B5EF4-FFF2-40B4-BE49-F238E27FC236}">
                <a16:creationId xmlns:a16="http://schemas.microsoft.com/office/drawing/2014/main" id="{04EB238E-FCD4-4907-B86A-5EB5B60F566F}"/>
              </a:ext>
            </a:extLst>
          </p:cNvPr>
          <p:cNvSpPr/>
          <p:nvPr/>
        </p:nvSpPr>
        <p:spPr>
          <a:xfrm>
            <a:off x="8544970" y="3579891"/>
            <a:ext cx="1320875" cy="230832"/>
          </a:xfrm>
          <a:prstGeom prst="rect">
            <a:avLst/>
          </a:prstGeom>
        </p:spPr>
        <p:txBody>
          <a:bodyPr wrap="none">
            <a:spAutoFit/>
          </a:bodyPr>
          <a:lstStyle/>
          <a:p>
            <a:pPr lvl="0" algn="ctr"/>
            <a:endParaRPr/>
          </a:p>
        </p:txBody>
      </p:sp>
      <p:sp>
        <p:nvSpPr>
          <p:cNvPr id="53" name="Rectangle 52">
            <a:extLst>
              <a:ext uri="{FF2B5EF4-FFF2-40B4-BE49-F238E27FC236}">
                <a16:creationId xmlns:a16="http://schemas.microsoft.com/office/drawing/2014/main" id="{878E6C2E-690C-4DBF-B86C-94FDFEABD21E}"/>
              </a:ext>
            </a:extLst>
          </p:cNvPr>
          <p:cNvSpPr/>
          <p:nvPr/>
        </p:nvSpPr>
        <p:spPr>
          <a:xfrm>
            <a:off x="10193428" y="3384536"/>
            <a:ext cx="1082348" cy="230832"/>
          </a:xfrm>
          <a:prstGeom prst="rect">
            <a:avLst/>
          </a:prstGeom>
        </p:spPr>
        <p:txBody>
          <a:bodyPr wrap="none">
            <a:spAutoFit/>
          </a:bodyPr>
          <a:lstStyle/>
          <a:p>
            <a:pPr lvl="0" algn="ctr"/>
            <a:endParaRPr/>
          </a:p>
        </p:txBody>
      </p:sp>
      <p:sp>
        <p:nvSpPr>
          <p:cNvPr id="54" name="Rectangle 53">
            <a:extLst>
              <a:ext uri="{FF2B5EF4-FFF2-40B4-BE49-F238E27FC236}">
                <a16:creationId xmlns:a16="http://schemas.microsoft.com/office/drawing/2014/main" id="{EDEECD3F-F701-4EF0-A332-A06390DBEE25}"/>
              </a:ext>
            </a:extLst>
          </p:cNvPr>
          <p:cNvSpPr/>
          <p:nvPr/>
        </p:nvSpPr>
        <p:spPr>
          <a:xfrm>
            <a:off x="10074165" y="3579891"/>
            <a:ext cx="1320875" cy="230832"/>
          </a:xfrm>
          <a:prstGeom prst="rect">
            <a:avLst/>
          </a:prstGeom>
        </p:spPr>
        <p:txBody>
          <a:bodyPr wrap="none">
            <a:spAutoFit/>
          </a:bodyPr>
          <a:lstStyle/>
          <a:p>
            <a:pPr lvl="0" algn="ctr"/>
            <a:endParaRPr/>
          </a:p>
        </p:txBody>
      </p:sp>
      <p:sp>
        <p:nvSpPr>
          <p:cNvPr id="20" name="Rectangle 19">
            <a:extLst>
              <a:ext uri="{FF2B5EF4-FFF2-40B4-BE49-F238E27FC236}">
                <a16:creationId xmlns:a16="http://schemas.microsoft.com/office/drawing/2014/main" id="{4D1B3F38-9D73-4B35-8AD3-2165C016B5E6}"/>
              </a:ext>
            </a:extLst>
          </p:cNvPr>
          <p:cNvSpPr/>
          <p:nvPr/>
        </p:nvSpPr>
        <p:spPr>
          <a:xfrm>
            <a:off x="4298537" y="5047780"/>
            <a:ext cx="5152431" cy="230832"/>
          </a:xfrm>
          <a:prstGeom prst="rect">
            <a:avLst/>
          </a:prstGeom>
        </p:spPr>
        <p:txBody>
          <a:bodyPr wrap="square">
            <a:spAutoFit/>
          </a:bodyPr>
          <a:lstStyle/>
          <a:p>
            <a:pPr lvl="0">
              <a:defRPr/>
            </a:pPr>
            <a:r>
              <a:rPr lang="en-US" sz="900" b="1" spc="-30" dirty="0">
                <a:solidFill>
                  <a:srgbClr val="46474E"/>
                </a:solidFill>
                <a:cs typeface="Arial" panose="020B0604020202020204" pitchFamily="34" charset="0"/>
              </a:rPr>
              <a:t> Potential savings with da Vinci RAS per procedure: results from cost modeling</a:t>
            </a:r>
          </a:p>
        </p:txBody>
      </p:sp>
      <p:sp>
        <p:nvSpPr>
          <p:cNvPr id="22" name="Rectangle 21">
            <a:extLst>
              <a:ext uri="{FF2B5EF4-FFF2-40B4-BE49-F238E27FC236}">
                <a16:creationId xmlns:a16="http://schemas.microsoft.com/office/drawing/2014/main" id="{4ECD702D-B322-4CF6-AA7B-D7CA6B6CC3F2}"/>
              </a:ext>
            </a:extLst>
          </p:cNvPr>
          <p:cNvSpPr/>
          <p:nvPr/>
        </p:nvSpPr>
        <p:spPr>
          <a:xfrm>
            <a:off x="3888092" y="5383202"/>
            <a:ext cx="1491434" cy="230832"/>
          </a:xfrm>
          <a:prstGeom prst="rect">
            <a:avLst/>
          </a:prstGeom>
        </p:spPr>
        <p:txBody>
          <a:bodyPr wrap="none">
            <a:spAutoFit/>
          </a:bodyPr>
          <a:lstStyle/>
          <a:p>
            <a:pPr lvl="0" algn="r">
              <a:defRPr/>
            </a:pPr>
            <a:r>
              <a:rPr lang="en-US" sz="900" b="1" spc="-30" dirty="0">
                <a:cs typeface="Arial" panose="020B0604020202020204" pitchFamily="34" charset="0"/>
              </a:rPr>
              <a:t>Estimated Cost Savings Per Procedure</a:t>
            </a:r>
          </a:p>
        </p:txBody>
      </p:sp>
      <p:sp>
        <p:nvSpPr>
          <p:cNvPr id="59" name="Rectangle 58">
            <a:extLst>
              <a:ext uri="{FF2B5EF4-FFF2-40B4-BE49-F238E27FC236}">
                <a16:creationId xmlns:a16="http://schemas.microsoft.com/office/drawing/2014/main" id="{F10AFA47-3AC4-49DC-92D8-510D53A51DA8}"/>
              </a:ext>
            </a:extLst>
          </p:cNvPr>
          <p:cNvSpPr/>
          <p:nvPr/>
        </p:nvSpPr>
        <p:spPr>
          <a:xfrm>
            <a:off x="6502750" y="5394028"/>
            <a:ext cx="1747914" cy="230832"/>
          </a:xfrm>
          <a:prstGeom prst="rect">
            <a:avLst/>
          </a:prstGeom>
        </p:spPr>
        <p:txBody>
          <a:bodyPr wrap="none">
            <a:spAutoFit/>
          </a:bodyPr>
          <a:lstStyle/>
          <a:p>
            <a:pPr lvl="0" algn="r">
              <a:defRPr/>
            </a:pPr>
            <a:r>
              <a:rPr lang="en-US" sz="900" b="1" spc="-30" dirty="0">
                <a:cs typeface="Arial" panose="020B0604020202020204" pitchFamily="34" charset="0"/>
              </a:rPr>
              <a:t>Estimated Total Cost Savings </a:t>
            </a:r>
          </a:p>
        </p:txBody>
      </p:sp>
      <p:sp>
        <p:nvSpPr>
          <p:cNvPr id="60" name="Rectangle 59">
            <a:extLst>
              <a:ext uri="{FF2B5EF4-FFF2-40B4-BE49-F238E27FC236}">
                <a16:creationId xmlns:a16="http://schemas.microsoft.com/office/drawing/2014/main" id="{93BD6AB5-78A4-44D9-ADC4-B0641E226EA0}"/>
              </a:ext>
            </a:extLst>
          </p:cNvPr>
          <p:cNvSpPr/>
          <p:nvPr/>
        </p:nvSpPr>
        <p:spPr>
          <a:xfrm>
            <a:off x="2422019" y="4448935"/>
            <a:ext cx="1488869" cy="230832"/>
          </a:xfrm>
          <a:prstGeom prst="rect">
            <a:avLst/>
          </a:prstGeom>
        </p:spPr>
        <p:txBody>
          <a:bodyPr wrap="none">
            <a:spAutoFit/>
          </a:bodyPr>
          <a:lstStyle/>
          <a:p>
            <a:pPr lvl="0" algn="r">
              <a:defRPr/>
            </a:pPr>
            <a:endParaRPr/>
          </a:p>
        </p:txBody>
      </p:sp>
      <p:sp>
        <p:nvSpPr>
          <p:cNvPr id="61" name="Rectangle 60">
            <a:extLst>
              <a:ext uri="{FF2B5EF4-FFF2-40B4-BE49-F238E27FC236}">
                <a16:creationId xmlns:a16="http://schemas.microsoft.com/office/drawing/2014/main" id="{47CE1187-0BA9-49CB-B8CA-95C801195B35}"/>
              </a:ext>
            </a:extLst>
          </p:cNvPr>
          <p:cNvSpPr/>
          <p:nvPr/>
        </p:nvSpPr>
        <p:spPr>
          <a:xfrm>
            <a:off x="4918481" y="4448935"/>
            <a:ext cx="1656864" cy="230832"/>
          </a:xfrm>
          <a:prstGeom prst="rect">
            <a:avLst/>
          </a:prstGeom>
        </p:spPr>
        <p:txBody>
          <a:bodyPr wrap="none">
            <a:spAutoFit/>
          </a:bodyPr>
          <a:lstStyle/>
          <a:p>
            <a:pPr lvl="0" algn="r">
              <a:defRPr/>
            </a:pPr>
            <a:endParaRPr/>
          </a:p>
        </p:txBody>
      </p:sp>
      <p:sp>
        <p:nvSpPr>
          <p:cNvPr id="63" name="Rectangle 62">
            <a:extLst>
              <a:ext uri="{FF2B5EF4-FFF2-40B4-BE49-F238E27FC236}">
                <a16:creationId xmlns:a16="http://schemas.microsoft.com/office/drawing/2014/main" id="{C48651A8-42A1-4F33-8265-03BE55663906}"/>
              </a:ext>
            </a:extLst>
          </p:cNvPr>
          <p:cNvSpPr/>
          <p:nvPr/>
        </p:nvSpPr>
        <p:spPr>
          <a:xfrm>
            <a:off x="4167817" y="5602013"/>
            <a:ext cx="1402948" cy="230832"/>
          </a:xfrm>
          <a:prstGeom prst="rect">
            <a:avLst/>
          </a:prstGeom>
        </p:spPr>
        <p:txBody>
          <a:bodyPr wrap="none">
            <a:spAutoFit/>
          </a:bodyPr>
          <a:lstStyle/>
          <a:p>
            <a:pPr lvl="0" algn="r">
              <a:defRPr/>
            </a:pPr>
            <a:r>
              <a:rPr lang="en-US" sz="900" b="1" spc="-30" dirty="0">
                <a:solidFill>
                  <a:schemeClr val="accent1"/>
                </a:solidFill>
                <a:cs typeface="Arial" panose="020B0604020202020204" pitchFamily="34" charset="0"/>
              </a:rPr>
              <a:t>€153  vs. Lap</a:t>
            </a:r>
          </a:p>
        </p:txBody>
      </p:sp>
      <p:sp>
        <p:nvSpPr>
          <p:cNvPr id="65" name="Rectangle 64">
            <a:extLst>
              <a:ext uri="{FF2B5EF4-FFF2-40B4-BE49-F238E27FC236}">
                <a16:creationId xmlns:a16="http://schemas.microsoft.com/office/drawing/2014/main" id="{B47F9579-4A8F-427B-847B-DB20460B7F41}"/>
              </a:ext>
            </a:extLst>
          </p:cNvPr>
          <p:cNvSpPr/>
          <p:nvPr/>
        </p:nvSpPr>
        <p:spPr>
          <a:xfrm>
            <a:off x="6679721" y="5602013"/>
            <a:ext cx="1570943" cy="230832"/>
          </a:xfrm>
          <a:prstGeom prst="rect">
            <a:avLst/>
          </a:prstGeom>
        </p:spPr>
        <p:txBody>
          <a:bodyPr wrap="none">
            <a:spAutoFit/>
          </a:bodyPr>
          <a:lstStyle/>
          <a:p>
            <a:pPr lvl="0" algn="r">
              <a:defRPr/>
            </a:pPr>
            <a:r>
              <a:rPr lang="en-US" sz="900" b="1" spc="-30" dirty="0">
                <a:solidFill>
                  <a:schemeClr val="accent1"/>
                </a:solidFill>
                <a:cs typeface="Arial" panose="020B0604020202020204" pitchFamily="34" charset="0"/>
              </a:rPr>
              <a:t>€2,911  vs. Lap</a:t>
            </a:r>
          </a:p>
        </p:txBody>
      </p:sp>
      <p:graphicFrame>
        <p:nvGraphicFramePr>
          <p:cNvPr id="83" name="Slide1Chart5">
            <a:extLst>
              <a:ext uri="{FF2B5EF4-FFF2-40B4-BE49-F238E27FC236}">
                <a16:creationId xmlns:a16="http://schemas.microsoft.com/office/drawing/2014/main" id="{2496AD97-664D-56F0-D7F4-BE1D7E568EAF}"/>
              </a:ext>
            </a:extLst>
          </p:cNvPr>
          <p:cNvGraphicFramePr>
            <a:graphicFrameLocks/>
          </p:cNvGraphicFramePr>
          <p:nvPr/>
        </p:nvGraphicFramePr>
        <p:xfrm>
          <a:off x="3545680" y="1616893"/>
          <a:ext cx="2002026" cy="262950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4" name="Slide1Chart1">
            <a:extLst>
              <a:ext uri="{FF2B5EF4-FFF2-40B4-BE49-F238E27FC236}">
                <a16:creationId xmlns:a16="http://schemas.microsoft.com/office/drawing/2014/main" id="{7471FBA4-1B5E-546A-B5BE-795367D67F8D}"/>
              </a:ext>
            </a:extLst>
          </p:cNvPr>
          <p:cNvGraphicFramePr>
            <a:graphicFrameLocks noGrp="1"/>
          </p:cNvGraphicFramePr>
          <p:nvPr>
            <p:ph type="chart" sz="quarter" idx="16"/>
          </p:nvPr>
        </p:nvGraphicFramePr>
        <p:xfrm>
          <a:off x="2189202" y="1598659"/>
          <a:ext cx="1826195" cy="260719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5" name="Slide1Chart2">
            <a:extLst>
              <a:ext uri="{FF2B5EF4-FFF2-40B4-BE49-F238E27FC236}">
                <a16:creationId xmlns:a16="http://schemas.microsoft.com/office/drawing/2014/main" id="{1F7F8EBD-9495-F6DE-2FA7-6E1B357C5C3E}"/>
              </a:ext>
            </a:extLst>
          </p:cNvPr>
          <p:cNvGraphicFramePr>
            <a:graphicFrameLocks noGrp="1"/>
          </p:cNvGraphicFramePr>
          <p:nvPr>
            <p:ph type="chart" sz="quarter" idx="19"/>
          </p:nvPr>
        </p:nvGraphicFramePr>
        <p:xfrm>
          <a:off x="5000448" y="1591357"/>
          <a:ext cx="2232000" cy="2607192"/>
        </p:xfrm>
        <a:graphic>
          <a:graphicData uri="http://schemas.openxmlformats.org/drawingml/2006/chart">
            <c:chart xmlns:c="http://schemas.openxmlformats.org/drawingml/2006/chart" xmlns:r="http://schemas.openxmlformats.org/officeDocument/2006/relationships" r:id="rId6"/>
          </a:graphicData>
        </a:graphic>
      </p:graphicFrame>
      <p:sp>
        <p:nvSpPr>
          <p:cNvPr id="86" name="Text Placeholder 71">
            <a:extLst>
              <a:ext uri="{FF2B5EF4-FFF2-40B4-BE49-F238E27FC236}">
                <a16:creationId xmlns:a16="http://schemas.microsoft.com/office/drawing/2014/main" id="{6205FC93-82AF-5F4C-E7E7-21D097FBF76C}"/>
              </a:ext>
            </a:extLst>
          </p:cNvPr>
          <p:cNvSpPr txBox="1">
            <a:spLocks/>
          </p:cNvSpPr>
          <p:nvPr/>
        </p:nvSpPr>
        <p:spPr>
          <a:xfrm>
            <a:off x="2474607" y="1232861"/>
            <a:ext cx="1331555" cy="384896"/>
          </a:xfrm>
          <a:prstGeom prst="rect">
            <a:avLst/>
          </a:prstGeom>
        </p:spPr>
        <p:txBody>
          <a:bodyPr vert="horz" lIns="91440" tIns="45720" rIns="0" bIns="45720" rtlCol="0">
            <a:noAutofit/>
          </a:bodyPr>
          <a:lstStyle>
            <a:lvl1pPr marL="228600" indent="-228600" algn="ctr" defTabSz="914400" rtl="0" eaLnBrk="1" latinLnBrk="0" hangingPunct="1">
              <a:lnSpc>
                <a:spcPct val="90000"/>
              </a:lnSpc>
              <a:spcBef>
                <a:spcPts val="0"/>
              </a:spcBef>
              <a:buFont typeface="Arial" panose="020B0604020202020204" pitchFamily="34" charset="0"/>
              <a:buChar char="•"/>
              <a:defRPr sz="900" b="1" kern="1200" baseline="0">
                <a:solidFill>
                  <a:schemeClr val="tx1"/>
                </a:solidFill>
                <a:latin typeface="+mn-lt"/>
                <a:ea typeface="+mn-ea"/>
                <a:cs typeface="+mn-cs"/>
              </a:defRPr>
            </a:lvl1pPr>
            <a:lvl2pPr marL="0" indent="0" algn="ctr" defTabSz="914400" rtl="0" eaLnBrk="1" latinLnBrk="0" hangingPunct="1">
              <a:lnSpc>
                <a:spcPct val="90000"/>
              </a:lnSpc>
              <a:spcBef>
                <a:spcPts val="0"/>
              </a:spcBef>
              <a:buFont typeface="Arial" panose="020B0604020202020204" pitchFamily="34" charset="0"/>
              <a:buChar char="​"/>
              <a:defRPr sz="700" kern="1200" spc="-2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Age</a:t>
            </a:r>
          </a:p>
          <a:p>
            <a:pPr lvl="1"/>
            <a:endParaRPr lang="en-US" dirty="0"/>
          </a:p>
        </p:txBody>
      </p:sp>
      <p:sp>
        <p:nvSpPr>
          <p:cNvPr id="87" name="Text Placeholder 73">
            <a:extLst>
              <a:ext uri="{FF2B5EF4-FFF2-40B4-BE49-F238E27FC236}">
                <a16:creationId xmlns:a16="http://schemas.microsoft.com/office/drawing/2014/main" id="{2DC7858C-6660-D407-B8E0-7C5FEEAC9059}"/>
              </a:ext>
            </a:extLst>
          </p:cNvPr>
          <p:cNvSpPr txBox="1">
            <a:spLocks/>
          </p:cNvSpPr>
          <p:nvPr/>
        </p:nvSpPr>
        <p:spPr>
          <a:xfrm>
            <a:off x="5543198" y="1213763"/>
            <a:ext cx="1331555" cy="384896"/>
          </a:xfrm>
          <a:prstGeom prst="rect">
            <a:avLst/>
          </a:prstGeom>
        </p:spPr>
        <p:txBody>
          <a:bodyPr vert="horz" lIns="91440" tIns="45720" rIns="0" bIns="45720" rtlCol="0">
            <a:noAutofit/>
          </a:bodyPr>
          <a:lstStyle>
            <a:lvl1pPr marL="228600" indent="-228600" algn="ctr" defTabSz="914400" rtl="0" eaLnBrk="1" latinLnBrk="0" hangingPunct="1">
              <a:lnSpc>
                <a:spcPct val="90000"/>
              </a:lnSpc>
              <a:spcBef>
                <a:spcPts val="0"/>
              </a:spcBef>
              <a:buFont typeface="Arial" panose="020B0604020202020204" pitchFamily="34" charset="0"/>
              <a:buChar char="•"/>
              <a:defRPr sz="900" b="1" kern="1200" baseline="0">
                <a:solidFill>
                  <a:schemeClr val="tx1"/>
                </a:solidFill>
                <a:latin typeface="+mn-lt"/>
                <a:ea typeface="+mn-ea"/>
                <a:cs typeface="+mn-cs"/>
              </a:defRPr>
            </a:lvl1pPr>
            <a:lvl2pPr marL="0" indent="0" algn="ctr" defTabSz="914400" rtl="0" eaLnBrk="1" latinLnBrk="0" hangingPunct="1">
              <a:lnSpc>
                <a:spcPct val="90000"/>
              </a:lnSpc>
              <a:spcBef>
                <a:spcPts val="0"/>
              </a:spcBef>
              <a:buFont typeface="Arial" panose="020B0604020202020204" pitchFamily="34" charset="0"/>
              <a:buChar char="​"/>
              <a:defRPr sz="700" kern="1200" spc="-2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Length of Stay</a:t>
            </a:r>
            <a:endParaRPr lang="en-US" baseline="30000" dirty="0"/>
          </a:p>
          <a:p>
            <a:r>
              <a:rPr lang="en-US" dirty="0"/>
              <a:t>(Days)</a:t>
            </a:r>
          </a:p>
          <a:p>
            <a:pPr lvl="1"/>
            <a:endParaRPr lang="en-US" dirty="0"/>
          </a:p>
        </p:txBody>
      </p:sp>
      <p:sp>
        <p:nvSpPr>
          <p:cNvPr id="88" name="Text Placeholder 75">
            <a:extLst>
              <a:ext uri="{FF2B5EF4-FFF2-40B4-BE49-F238E27FC236}">
                <a16:creationId xmlns:a16="http://schemas.microsoft.com/office/drawing/2014/main" id="{B5B3A140-55AA-7691-65BE-C92A59BAAE61}"/>
              </a:ext>
            </a:extLst>
          </p:cNvPr>
          <p:cNvSpPr txBox="1">
            <a:spLocks/>
          </p:cNvSpPr>
          <p:nvPr/>
        </p:nvSpPr>
        <p:spPr>
          <a:xfrm>
            <a:off x="7317580" y="1224327"/>
            <a:ext cx="1331555" cy="384896"/>
          </a:xfrm>
          <a:prstGeom prst="rect">
            <a:avLst/>
          </a:prstGeom>
        </p:spPr>
        <p:txBody>
          <a:bodyPr vert="horz" lIns="91440" tIns="45720" rIns="0" bIns="45720" rtlCol="0">
            <a:noAutofit/>
          </a:bodyPr>
          <a:lstStyle>
            <a:lvl1pPr marL="228600" indent="-228600" algn="ctr" defTabSz="914400" rtl="0" eaLnBrk="1" latinLnBrk="0" hangingPunct="1">
              <a:lnSpc>
                <a:spcPct val="90000"/>
              </a:lnSpc>
              <a:spcBef>
                <a:spcPts val="0"/>
              </a:spcBef>
              <a:buFont typeface="Arial" panose="020B0604020202020204" pitchFamily="34" charset="0"/>
              <a:buChar char="•"/>
              <a:defRPr sz="900" b="1" kern="1200" baseline="0">
                <a:solidFill>
                  <a:schemeClr val="tx1"/>
                </a:solidFill>
                <a:latin typeface="+mn-lt"/>
                <a:ea typeface="+mn-ea"/>
                <a:cs typeface="+mn-cs"/>
              </a:defRPr>
            </a:lvl1pPr>
            <a:lvl2pPr marL="0" indent="0" algn="ctr" defTabSz="914400" rtl="0" eaLnBrk="1" latinLnBrk="0" hangingPunct="1">
              <a:lnSpc>
                <a:spcPct val="90000"/>
              </a:lnSpc>
              <a:spcBef>
                <a:spcPts val="0"/>
              </a:spcBef>
              <a:buFont typeface="Arial" panose="020B0604020202020204" pitchFamily="34" charset="0"/>
              <a:buChar char="​"/>
              <a:defRPr sz="700" kern="1200" spc="-2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Operative Time</a:t>
            </a:r>
            <a:endParaRPr lang="en-US" baseline="30000"/>
          </a:p>
          <a:p>
            <a:r>
              <a:rPr lang="en-US"/>
              <a:t>(Minutes)</a:t>
            </a:r>
          </a:p>
          <a:p>
            <a:pPr lvl="1"/>
            <a:endParaRPr lang="en-US" dirty="0"/>
          </a:p>
        </p:txBody>
      </p:sp>
      <p:sp>
        <p:nvSpPr>
          <p:cNvPr id="89" name="Text Placeholder 78">
            <a:extLst>
              <a:ext uri="{FF2B5EF4-FFF2-40B4-BE49-F238E27FC236}">
                <a16:creationId xmlns:a16="http://schemas.microsoft.com/office/drawing/2014/main" id="{E7C622C9-9193-6FAF-0987-86D432C4A0A7}"/>
              </a:ext>
            </a:extLst>
          </p:cNvPr>
          <p:cNvSpPr txBox="1">
            <a:spLocks/>
          </p:cNvSpPr>
          <p:nvPr/>
        </p:nvSpPr>
        <p:spPr>
          <a:xfrm>
            <a:off x="8815077" y="1197756"/>
            <a:ext cx="1331555" cy="384896"/>
          </a:xfrm>
          <a:prstGeom prst="rect">
            <a:avLst/>
          </a:prstGeom>
        </p:spPr>
        <p:txBody>
          <a:bodyPr vert="horz" lIns="91440" tIns="45720" rIns="0" bIns="45720" rtlCol="0">
            <a:noAutofit/>
          </a:bodyPr>
          <a:lstStyle>
            <a:lvl1pPr marL="228600" indent="-228600" algn="ctr" defTabSz="914400" rtl="0" eaLnBrk="1" latinLnBrk="0" hangingPunct="1">
              <a:lnSpc>
                <a:spcPct val="90000"/>
              </a:lnSpc>
              <a:spcBef>
                <a:spcPts val="0"/>
              </a:spcBef>
              <a:buFont typeface="Arial" panose="020B0604020202020204" pitchFamily="34" charset="0"/>
              <a:buChar char="•"/>
              <a:defRPr sz="900" b="1" kern="1200" baseline="0">
                <a:solidFill>
                  <a:schemeClr val="tx1"/>
                </a:solidFill>
                <a:latin typeface="+mn-lt"/>
                <a:ea typeface="+mn-ea"/>
                <a:cs typeface="+mn-cs"/>
              </a:defRPr>
            </a:lvl1pPr>
            <a:lvl2pPr marL="0" indent="0" algn="ctr" defTabSz="914400" rtl="0" eaLnBrk="1" latinLnBrk="0" hangingPunct="1">
              <a:lnSpc>
                <a:spcPct val="90000"/>
              </a:lnSpc>
              <a:spcBef>
                <a:spcPts val="0"/>
              </a:spcBef>
              <a:buFont typeface="Arial" panose="020B0604020202020204" pitchFamily="34" charset="0"/>
              <a:buChar char="​"/>
              <a:defRPr sz="700" kern="1200" spc="-2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Blood Transfusions</a:t>
            </a:r>
            <a:endParaRPr lang="en-US" baseline="30000"/>
          </a:p>
          <a:p>
            <a:r>
              <a:rPr lang="en-US"/>
              <a:t>(%)</a:t>
            </a:r>
          </a:p>
          <a:p>
            <a:pPr lvl="1"/>
            <a:endParaRPr lang="en-US" dirty="0"/>
          </a:p>
        </p:txBody>
      </p:sp>
      <p:sp>
        <p:nvSpPr>
          <p:cNvPr id="90" name="Text Placeholder 8">
            <a:extLst>
              <a:ext uri="{FF2B5EF4-FFF2-40B4-BE49-F238E27FC236}">
                <a16:creationId xmlns:a16="http://schemas.microsoft.com/office/drawing/2014/main" id="{743EC546-0016-38EC-647A-52A8EFFCCECE}"/>
              </a:ext>
            </a:extLst>
          </p:cNvPr>
          <p:cNvSpPr txBox="1">
            <a:spLocks/>
          </p:cNvSpPr>
          <p:nvPr/>
        </p:nvSpPr>
        <p:spPr>
          <a:xfrm>
            <a:off x="3892370" y="1221939"/>
            <a:ext cx="1331555" cy="384896"/>
          </a:xfrm>
          <a:prstGeom prst="rect">
            <a:avLst/>
          </a:prstGeom>
        </p:spPr>
        <p:txBody>
          <a:bodyPr vert="horz" lIns="91440" tIns="45720" rIns="0" bIns="45720" rtlCol="0">
            <a:noAutofit/>
          </a:bodyPr>
          <a:lstStyle>
            <a:lvl1pPr marL="228600" indent="-228600" algn="ctr" defTabSz="914400" rtl="0" eaLnBrk="1" latinLnBrk="0" hangingPunct="1">
              <a:lnSpc>
                <a:spcPct val="90000"/>
              </a:lnSpc>
              <a:spcBef>
                <a:spcPts val="0"/>
              </a:spcBef>
              <a:buFont typeface="Arial" panose="020B0604020202020204" pitchFamily="34" charset="0"/>
              <a:buChar char="•"/>
              <a:defRPr sz="900" b="1" kern="1200" baseline="0">
                <a:solidFill>
                  <a:schemeClr val="tx1"/>
                </a:solidFill>
                <a:latin typeface="+mn-lt"/>
                <a:ea typeface="+mn-ea"/>
                <a:cs typeface="+mn-cs"/>
              </a:defRPr>
            </a:lvl1pPr>
            <a:lvl2pPr marL="0" indent="0" algn="ctr" defTabSz="914400" rtl="0" eaLnBrk="1" latinLnBrk="0" hangingPunct="1">
              <a:lnSpc>
                <a:spcPct val="90000"/>
              </a:lnSpc>
              <a:spcBef>
                <a:spcPts val="0"/>
              </a:spcBef>
              <a:buFont typeface="Arial" panose="020B0604020202020204" pitchFamily="34" charset="0"/>
              <a:buChar char="​"/>
              <a:defRPr sz="700" kern="1200" spc="-2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6474E"/>
                </a:solidFill>
              </a:rPr>
              <a:t>BMI</a:t>
            </a:r>
            <a:endParaRPr lang="en-US" baseline="30000">
              <a:solidFill>
                <a:srgbClr val="46474E"/>
              </a:solidFill>
            </a:endParaRPr>
          </a:p>
          <a:p>
            <a:r>
              <a:rPr lang="en-US">
                <a:solidFill>
                  <a:srgbClr val="46474E"/>
                </a:solidFill>
              </a:rPr>
              <a:t>(kg/m2)</a:t>
            </a:r>
          </a:p>
          <a:p>
            <a:pPr lvl="1"/>
            <a:endParaRPr lang="en-US" dirty="0">
              <a:solidFill>
                <a:srgbClr val="8A8A90"/>
              </a:solidFill>
            </a:endParaRPr>
          </a:p>
        </p:txBody>
      </p:sp>
      <p:grpSp>
        <p:nvGrpSpPr>
          <p:cNvPr id="91" name="Group 20">
            <a:extLst>
              <a:ext uri="{FF2B5EF4-FFF2-40B4-BE49-F238E27FC236}">
                <a16:creationId xmlns:a16="http://schemas.microsoft.com/office/drawing/2014/main" id="{505D3568-A4CF-E7F7-A77D-DBDBBEFB9E18}"/>
              </a:ext>
            </a:extLst>
          </p:cNvPr>
          <p:cNvGrpSpPr/>
          <p:nvPr/>
        </p:nvGrpSpPr>
        <p:grpSpPr>
          <a:xfrm>
            <a:off x="897750" y="2872512"/>
            <a:ext cx="811992" cy="230832"/>
            <a:chOff x="590130" y="2308425"/>
            <a:chExt cx="811992" cy="230832"/>
          </a:xfrm>
        </p:grpSpPr>
        <p:sp>
          <p:nvSpPr>
            <p:cNvPr id="92" name="Rectangle 63">
              <a:extLst>
                <a:ext uri="{FF2B5EF4-FFF2-40B4-BE49-F238E27FC236}">
                  <a16:creationId xmlns:a16="http://schemas.microsoft.com/office/drawing/2014/main" id="{7232D8CD-77FE-0962-4621-7C4843889AB2}"/>
                </a:ext>
              </a:extLst>
            </p:cNvPr>
            <p:cNvSpPr/>
            <p:nvPr/>
          </p:nvSpPr>
          <p:spPr>
            <a:xfrm>
              <a:off x="590130" y="2378121"/>
              <a:ext cx="9144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ctangle 13">
              <a:extLst>
                <a:ext uri="{FF2B5EF4-FFF2-40B4-BE49-F238E27FC236}">
                  <a16:creationId xmlns:a16="http://schemas.microsoft.com/office/drawing/2014/main" id="{0B9B69D4-E49D-C9BE-A3F3-1CB62C724D9E}"/>
                </a:ext>
              </a:extLst>
            </p:cNvPr>
            <p:cNvSpPr/>
            <p:nvPr/>
          </p:nvSpPr>
          <p:spPr>
            <a:xfrm>
              <a:off x="690709" y="2308425"/>
              <a:ext cx="711413" cy="230832"/>
            </a:xfrm>
            <a:prstGeom prst="rect">
              <a:avLst/>
            </a:prstGeom>
          </p:spPr>
          <p:txBody>
            <a:bodyPr wrap="none">
              <a:spAutoFit/>
            </a:bodyPr>
            <a:lstStyle/>
            <a:p>
              <a:pPr lvl="0">
                <a:spcBef>
                  <a:spcPts val="300"/>
                </a:spcBef>
                <a:buClr>
                  <a:srgbClr val="1C23BA"/>
                </a:buClr>
                <a:buSzPct val="160000"/>
              </a:pPr>
              <a:r>
                <a:rPr lang="en-US" sz="900" spc="-40" dirty="0">
                  <a:solidFill>
                    <a:srgbClr val="46474E"/>
                  </a:solidFill>
                </a:rPr>
                <a:t>Da Vinci RAS</a:t>
              </a:r>
            </a:p>
          </p:txBody>
        </p:sp>
      </p:grpSp>
      <p:graphicFrame>
        <p:nvGraphicFramePr>
          <p:cNvPr id="94" name="Slide1Chart3">
            <a:extLst>
              <a:ext uri="{FF2B5EF4-FFF2-40B4-BE49-F238E27FC236}">
                <a16:creationId xmlns:a16="http://schemas.microsoft.com/office/drawing/2014/main" id="{A5B25F1E-0139-690C-D896-C1257A38E519}"/>
              </a:ext>
            </a:extLst>
          </p:cNvPr>
          <p:cNvGraphicFramePr>
            <a:graphicFrameLocks/>
          </p:cNvGraphicFramePr>
          <p:nvPr/>
        </p:nvGraphicFramePr>
        <p:xfrm>
          <a:off x="6408370" y="1585381"/>
          <a:ext cx="2585379" cy="2844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95" name="Slide1Chart4">
            <a:extLst>
              <a:ext uri="{FF2B5EF4-FFF2-40B4-BE49-F238E27FC236}">
                <a16:creationId xmlns:a16="http://schemas.microsoft.com/office/drawing/2014/main" id="{317FD2FF-41DA-C860-0A5E-190C138713D2}"/>
              </a:ext>
            </a:extLst>
          </p:cNvPr>
          <p:cNvGraphicFramePr>
            <a:graphicFrameLocks/>
          </p:cNvGraphicFramePr>
          <p:nvPr/>
        </p:nvGraphicFramePr>
        <p:xfrm>
          <a:off x="8188165" y="1792119"/>
          <a:ext cx="2585378" cy="2376000"/>
        </p:xfrm>
        <a:graphic>
          <a:graphicData uri="http://schemas.openxmlformats.org/drawingml/2006/chart">
            <c:chart xmlns:c="http://schemas.openxmlformats.org/drawingml/2006/chart" xmlns:r="http://schemas.openxmlformats.org/officeDocument/2006/relationships" r:id="rId8"/>
          </a:graphicData>
        </a:graphic>
      </p:graphicFrame>
      <p:sp>
        <p:nvSpPr>
          <p:cNvPr id="96" name="Rettangolo 95">
            <a:extLst>
              <a:ext uri="{FF2B5EF4-FFF2-40B4-BE49-F238E27FC236}">
                <a16:creationId xmlns:a16="http://schemas.microsoft.com/office/drawing/2014/main" id="{E080E9CE-531D-52CB-F706-638C2656DB07}"/>
              </a:ext>
            </a:extLst>
          </p:cNvPr>
          <p:cNvSpPr/>
          <p:nvPr/>
        </p:nvSpPr>
        <p:spPr>
          <a:xfrm>
            <a:off x="8118000" y="1674000"/>
            <a:ext cx="514800" cy="36605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highlight>
                <a:srgbClr val="FFFF00"/>
              </a:highlight>
            </a:endParaRPr>
          </a:p>
        </p:txBody>
      </p:sp>
      <p:sp>
        <p:nvSpPr>
          <p:cNvPr id="97" name="CasellaDiTesto 96">
            <a:extLst>
              <a:ext uri="{FF2B5EF4-FFF2-40B4-BE49-F238E27FC236}">
                <a16:creationId xmlns:a16="http://schemas.microsoft.com/office/drawing/2014/main" id="{4C9A8CFE-03C3-3423-600C-C7670BC526E6}"/>
              </a:ext>
            </a:extLst>
          </p:cNvPr>
          <p:cNvSpPr txBox="1"/>
          <p:nvPr/>
        </p:nvSpPr>
        <p:spPr>
          <a:xfrm>
            <a:off x="8589527" y="1779036"/>
            <a:ext cx="431294" cy="215444"/>
          </a:xfrm>
          <a:prstGeom prst="rect">
            <a:avLst/>
          </a:prstGeom>
          <a:noFill/>
        </p:spPr>
        <p:txBody>
          <a:bodyPr wrap="square" rtlCol="0">
            <a:spAutoFit/>
          </a:bodyPr>
          <a:lstStyle/>
          <a:p>
            <a:r>
              <a:rPr lang="it-IT" sz="800" dirty="0"/>
              <a:t>15,5</a:t>
            </a:r>
          </a:p>
        </p:txBody>
      </p:sp>
      <p:sp>
        <p:nvSpPr>
          <p:cNvPr id="98" name="Rectangle 56">
            <a:extLst>
              <a:ext uri="{FF2B5EF4-FFF2-40B4-BE49-F238E27FC236}">
                <a16:creationId xmlns:a16="http://schemas.microsoft.com/office/drawing/2014/main" id="{06C837CC-D7BE-78F8-FE4F-53F07DF1554A}"/>
              </a:ext>
            </a:extLst>
          </p:cNvPr>
          <p:cNvSpPr/>
          <p:nvPr/>
        </p:nvSpPr>
        <p:spPr>
          <a:xfrm>
            <a:off x="897325" y="2748713"/>
            <a:ext cx="91440" cy="91440"/>
          </a:xfrm>
          <a:prstGeom prst="rect">
            <a:avLst/>
          </a:prstGeom>
          <a:solidFill>
            <a:srgbClr val="618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
            <a:extLst>
              <a:ext uri="{FF2B5EF4-FFF2-40B4-BE49-F238E27FC236}">
                <a16:creationId xmlns:a16="http://schemas.microsoft.com/office/drawing/2014/main" id="{DACA5265-23AB-36BD-1304-D2EE8FE79ECD}"/>
              </a:ext>
            </a:extLst>
          </p:cNvPr>
          <p:cNvSpPr/>
          <p:nvPr/>
        </p:nvSpPr>
        <p:spPr>
          <a:xfrm>
            <a:off x="998329" y="2679017"/>
            <a:ext cx="332783" cy="230832"/>
          </a:xfrm>
          <a:prstGeom prst="rect">
            <a:avLst/>
          </a:prstGeom>
        </p:spPr>
        <p:txBody>
          <a:bodyPr wrap="none">
            <a:spAutoFit/>
          </a:bodyPr>
          <a:lstStyle/>
          <a:p>
            <a:pPr lvl="0">
              <a:spcBef>
                <a:spcPts val="300"/>
              </a:spcBef>
              <a:buClr>
                <a:srgbClr val="1C23BA"/>
              </a:buClr>
              <a:buSzPct val="160000"/>
            </a:pPr>
            <a:r>
              <a:rPr lang="en-US" sz="900" spc="-40" dirty="0">
                <a:solidFill>
                  <a:srgbClr val="46474E"/>
                </a:solidFill>
              </a:rPr>
              <a:t>Lap</a:t>
            </a:r>
          </a:p>
        </p:txBody>
      </p:sp>
      <p:sp>
        <p:nvSpPr>
          <p:cNvPr id="100" name="Title 3">
            <a:extLst>
              <a:ext uri="{FF2B5EF4-FFF2-40B4-BE49-F238E27FC236}">
                <a16:creationId xmlns:a16="http://schemas.microsoft.com/office/drawing/2014/main" id="{2E50D572-65C2-8973-21A3-0431E0E64DEC}"/>
              </a:ext>
            </a:extLst>
          </p:cNvPr>
          <p:cNvSpPr txBox="1">
            <a:spLocks/>
          </p:cNvSpPr>
          <p:nvPr/>
        </p:nvSpPr>
        <p:spPr>
          <a:xfrm>
            <a:off x="372567" y="-38488"/>
            <a:ext cx="10596373" cy="8007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t>CLINICAL OUTCOMES WITH ESTIMATED COST SAVINGS</a:t>
            </a:r>
            <a:endParaRPr lang="en-US" sz="6600" dirty="0">
              <a:solidFill>
                <a:schemeClr val="bg2"/>
              </a:solidFill>
            </a:endParaRPr>
          </a:p>
        </p:txBody>
      </p:sp>
      <p:sp>
        <p:nvSpPr>
          <p:cNvPr id="5" name="Text Placeholder 7">
            <a:extLst>
              <a:ext uri="{FF2B5EF4-FFF2-40B4-BE49-F238E27FC236}">
                <a16:creationId xmlns:a16="http://schemas.microsoft.com/office/drawing/2014/main" id="{8035FFC6-8254-CCDA-60CE-91B9C1302F18}"/>
              </a:ext>
            </a:extLst>
          </p:cNvPr>
          <p:cNvSpPr txBox="1">
            <a:spLocks/>
          </p:cNvSpPr>
          <p:nvPr/>
        </p:nvSpPr>
        <p:spPr>
          <a:xfrm>
            <a:off x="93519" y="6435036"/>
            <a:ext cx="11991108" cy="322907"/>
          </a:xfrm>
          <a:prstGeom prst="rect">
            <a:avLst/>
          </a:prstGeom>
        </p:spPr>
        <p:txBody>
          <a:bodyPr vert="horz" lIns="0" tIns="0" rIns="228600" bIns="0" rtlCol="0" anchor="b">
            <a:noAutofit/>
          </a:bodyPr>
          <a:lstStyle>
            <a:lvl1pPr marL="0" indent="0" algn="l" defTabSz="914400" rtl="0" eaLnBrk="1" latinLnBrk="0" hangingPunct="1">
              <a:lnSpc>
                <a:spcPct val="100000"/>
              </a:lnSpc>
              <a:spcBef>
                <a:spcPts val="400"/>
              </a:spcBef>
              <a:buFont typeface="Arial" panose="020B0604020202020204" pitchFamily="34" charset="0"/>
              <a:buNone/>
              <a:defRPr sz="1000" kern="1200" spc="-40" baseline="0">
                <a:solidFill>
                  <a:schemeClr val="bg2"/>
                </a:solidFill>
                <a:latin typeface="+mn-lt"/>
                <a:ea typeface="+mn-ea"/>
                <a:cs typeface="+mn-cs"/>
              </a:defRPr>
            </a:lvl1pPr>
            <a:lvl2pPr marL="0" indent="0" algn="l" defTabSz="914400" rtl="0" eaLnBrk="1" latinLnBrk="0" hangingPunct="1">
              <a:lnSpc>
                <a:spcPct val="100000"/>
              </a:lnSpc>
              <a:spcBef>
                <a:spcPts val="400"/>
              </a:spcBef>
              <a:buFont typeface="Arial" panose="020B0604020202020204" pitchFamily="34" charset="0"/>
              <a:buNone/>
              <a:defRPr sz="900" kern="1200" spc="-40" baseline="0">
                <a:solidFill>
                  <a:schemeClr val="tx1"/>
                </a:solidFill>
                <a:latin typeface="+mn-lt"/>
                <a:ea typeface="+mn-ea"/>
                <a:cs typeface="+mn-cs"/>
              </a:defRPr>
            </a:lvl2pPr>
            <a:lvl3pPr marL="0" indent="0" algn="l" defTabSz="914400" rtl="0" eaLnBrk="1" latinLnBrk="0" hangingPunct="1">
              <a:lnSpc>
                <a:spcPct val="100000"/>
              </a:lnSpc>
              <a:spcBef>
                <a:spcPts val="400"/>
              </a:spcBef>
              <a:buFont typeface="Arial" panose="020B0604020202020204" pitchFamily="34" charset="0"/>
              <a:buNone/>
              <a:defRPr sz="800" kern="1200" spc="-40" baseline="0">
                <a:solidFill>
                  <a:schemeClr val="tx1"/>
                </a:solidFill>
                <a:latin typeface="+mn-lt"/>
                <a:ea typeface="+mn-ea"/>
                <a:cs typeface="+mn-cs"/>
              </a:defRPr>
            </a:lvl3pPr>
            <a:lvl4pPr marL="685800" indent="-173038" algn="l" defTabSz="914400" rtl="0" eaLnBrk="1" latinLnBrk="0" hangingPunct="1">
              <a:lnSpc>
                <a:spcPct val="100000"/>
              </a:lnSpc>
              <a:spcBef>
                <a:spcPts val="900"/>
              </a:spcBef>
              <a:buFont typeface="Arial" panose="020B0604020202020204" pitchFamily="34" charset="0"/>
              <a:buChar char="•"/>
              <a:defRPr sz="1400" kern="1200" spc="-40" baseline="0">
                <a:solidFill>
                  <a:schemeClr val="bg2"/>
                </a:solidFill>
                <a:latin typeface="+mn-lt"/>
                <a:ea typeface="+mn-ea"/>
                <a:cs typeface="+mn-cs"/>
              </a:defRPr>
            </a:lvl4pPr>
            <a:lvl5pPr marL="914400" indent="-173038" algn="l" defTabSz="914400" rtl="0" eaLnBrk="1" latinLnBrk="0" hangingPunct="1">
              <a:lnSpc>
                <a:spcPct val="100000"/>
              </a:lnSpc>
              <a:spcBef>
                <a:spcPts val="900"/>
              </a:spcBef>
              <a:buFont typeface="Arial" panose="020B0604020202020204" pitchFamily="34" charset="0"/>
              <a:buChar char="‒"/>
              <a:defRPr sz="1200" kern="1200" spc="-40" baseline="0">
                <a:solidFill>
                  <a:schemeClr val="bg2"/>
                </a:solidFill>
                <a:latin typeface="+mn-lt"/>
                <a:ea typeface="+mn-ea"/>
                <a:cs typeface="+mn-cs"/>
              </a:defRPr>
            </a:lvl5pPr>
            <a:lvl6pPr marL="0" indent="0" algn="l" defTabSz="914400" rtl="0" eaLnBrk="1" latinLnBrk="0" hangingPunct="1">
              <a:lnSpc>
                <a:spcPct val="100000"/>
              </a:lnSpc>
              <a:spcBef>
                <a:spcPts val="1200"/>
              </a:spcBef>
              <a:buFont typeface="Arial" panose="020B0604020202020204" pitchFamily="34" charset="0"/>
              <a:buChar char="​"/>
              <a:defRPr sz="2400" b="0" kern="1200" spc="-50" baseline="0">
                <a:solidFill>
                  <a:schemeClr val="accent1"/>
                </a:solidFill>
                <a:latin typeface="+mn-lt"/>
                <a:ea typeface="+mn-ea"/>
                <a:cs typeface="+mn-cs"/>
              </a:defRPr>
            </a:lvl6pPr>
            <a:lvl7pPr marL="0" indent="0" algn="l" defTabSz="914400" rtl="0" eaLnBrk="1" latinLnBrk="0" hangingPunct="1">
              <a:lnSpc>
                <a:spcPct val="100000"/>
              </a:lnSpc>
              <a:spcBef>
                <a:spcPts val="1200"/>
              </a:spcBef>
              <a:buFont typeface="Arial" panose="020B0604020202020204" pitchFamily="34" charset="0"/>
              <a:buChar char="​"/>
              <a:defRPr sz="2000" b="1" kern="1200" spc="-50" baseline="0">
                <a:solidFill>
                  <a:schemeClr val="tx1"/>
                </a:solidFill>
                <a:latin typeface="+mn-lt"/>
                <a:ea typeface="+mn-ea"/>
                <a:cs typeface="+mn-cs"/>
              </a:defRPr>
            </a:lvl7pPr>
            <a:lvl8pPr marL="0" indent="0" algn="l" defTabSz="914400" rtl="0" eaLnBrk="1" latinLnBrk="0" hangingPunct="1">
              <a:lnSpc>
                <a:spcPct val="100000"/>
              </a:lnSpc>
              <a:spcBef>
                <a:spcPts val="1200"/>
              </a:spcBef>
              <a:buFont typeface="Arial" panose="020B0604020202020204" pitchFamily="34" charset="0"/>
              <a:buChar char="​"/>
              <a:defRPr sz="3500" kern="1200" spc="-100" baseline="0">
                <a:solidFill>
                  <a:schemeClr val="tx1"/>
                </a:solidFill>
                <a:latin typeface="+mn-lt"/>
                <a:ea typeface="+mn-ea"/>
                <a:cs typeface="+mn-cs"/>
              </a:defRPr>
            </a:lvl8pPr>
            <a:lvl9pPr marL="0" indent="0" algn="l" defTabSz="914400" rtl="0" eaLnBrk="1" latinLnBrk="0" hangingPunct="1">
              <a:lnSpc>
                <a:spcPct val="100000"/>
              </a:lnSpc>
              <a:spcBef>
                <a:spcPts val="1200"/>
              </a:spcBef>
              <a:buFont typeface="Arial" panose="020B0604020202020204" pitchFamily="34" charset="0"/>
              <a:buChar char="​"/>
              <a:defRPr sz="4500" kern="1200" spc="-100" baseline="0">
                <a:solidFill>
                  <a:schemeClr val="tx1"/>
                </a:solidFill>
                <a:latin typeface="+mn-lt"/>
                <a:ea typeface="+mn-ea"/>
                <a:cs typeface="+mn-cs"/>
              </a:defRPr>
            </a:lvl9pPr>
          </a:lstStyle>
          <a:p>
            <a:pPr lvl="2"/>
            <a:r>
              <a:rPr lang="en-US" sz="600" spc="0" dirty="0">
                <a:solidFill>
                  <a:srgbClr val="46474E"/>
                </a:solidFill>
                <a:latin typeface="Arial" panose="020B0604020202020204" pitchFamily="34" charset="0"/>
                <a:cs typeface="Arial" panose="020B0604020202020204" pitchFamily="34" charset="0"/>
              </a:rPr>
              <a:t>Dr. Mario Musella provided data for Bariatric Sleeve, da Vinci: 06/2021 - 12/2023, Lap: 3/2023 - 12/2023. Outcome measures reported in this presentation are selected based on the surgeon’s interests and availability of relevant data. The surgeon provided estimated cost for Length of Stay, Operative Time, Blood Transfusions.</a:t>
            </a:r>
            <a:endParaRPr lang="en-US" altLang="en-US" sz="600" spc="0" dirty="0">
              <a:solidFill>
                <a:srgbClr val="46474E"/>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US" altLang="en-US" sz="800" spc="0" dirty="0">
              <a:solidFill>
                <a:srgbClr val="46474E"/>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600" spc="0" dirty="0">
                <a:solidFill>
                  <a:srgbClr val="46474E"/>
                </a:solidFill>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600" spc="0" dirty="0">
                <a:solidFill>
                  <a:srgbClr val="46474E"/>
                </a:solidFill>
                <a:latin typeface="Arial" panose="020B0604020202020204" pitchFamily="34" charset="0"/>
                <a:cs typeface="Arial" panose="020B0604020202020204" pitchFamily="34" charset="0"/>
              </a:rPr>
              <a:t>Data presented for robotic-assisted surgery reflect a single surgeon experience (data is not collected under formalized study. DATA IS NOT PEER REVIEWED AND NOT PUBLISHED) that may or may not be reproducible and is not generalizable. This data comparison is not case matched for patient complexity and/or disease status and may not be comparable across these surgical modalities. As such, this data presentation should be considered as informational only and is not conclusive. Cost estimates have been independently generated by Intuitive Surgical using cost modeling methodology based on national averages and have not been published or peer-reviewed. </a:t>
            </a:r>
            <a:endParaRPr lang="en-US" altLang="en-US" sz="600" spc="0" dirty="0">
              <a:solidFill>
                <a:srgbClr val="46474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722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AB3574E-5CCB-93A4-02A4-13D4A107CF6B}"/>
              </a:ext>
            </a:extLst>
          </p:cNvPr>
          <p:cNvSpPr txBox="1"/>
          <p:nvPr/>
        </p:nvSpPr>
        <p:spPr>
          <a:xfrm>
            <a:off x="239486" y="0"/>
            <a:ext cx="2018830" cy="461665"/>
          </a:xfrm>
          <a:prstGeom prst="rect">
            <a:avLst/>
          </a:prstGeom>
          <a:noFill/>
        </p:spPr>
        <p:txBody>
          <a:bodyPr wrap="square" rtlCol="0">
            <a:spAutoFit/>
          </a:bodyPr>
          <a:lstStyle/>
          <a:p>
            <a:r>
              <a:rPr lang="it-IT" sz="2400" dirty="0" err="1"/>
              <a:t>Conclusions</a:t>
            </a:r>
            <a:endParaRPr lang="it-IT" sz="2400" dirty="0"/>
          </a:p>
        </p:txBody>
      </p:sp>
      <p:sp>
        <p:nvSpPr>
          <p:cNvPr id="4" name="CasellaDiTesto 3">
            <a:extLst>
              <a:ext uri="{FF2B5EF4-FFF2-40B4-BE49-F238E27FC236}">
                <a16:creationId xmlns:a16="http://schemas.microsoft.com/office/drawing/2014/main" id="{17E354BD-410E-D7FA-2726-D568F015212E}"/>
              </a:ext>
            </a:extLst>
          </p:cNvPr>
          <p:cNvSpPr txBox="1"/>
          <p:nvPr/>
        </p:nvSpPr>
        <p:spPr>
          <a:xfrm>
            <a:off x="239486" y="1198261"/>
            <a:ext cx="6160148" cy="3892732"/>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it-IT" dirty="0">
                <a:latin typeface="+mj-lt"/>
              </a:rPr>
              <a:t>RSG </a:t>
            </a:r>
            <a:r>
              <a:rPr lang="it-IT" dirty="0" err="1">
                <a:latin typeface="+mj-lt"/>
              </a:rPr>
              <a:t>is</a:t>
            </a:r>
            <a:r>
              <a:rPr lang="it-IT" dirty="0">
                <a:latin typeface="+mj-lt"/>
              </a:rPr>
              <a:t> a safe alternative to LSG </a:t>
            </a:r>
          </a:p>
          <a:p>
            <a:pPr marL="285750" indent="-285750">
              <a:lnSpc>
                <a:spcPct val="200000"/>
              </a:lnSpc>
              <a:buFont typeface="Arial" panose="020B0604020202020204" pitchFamily="34" charset="0"/>
              <a:buChar char="•"/>
            </a:pPr>
            <a:r>
              <a:rPr lang="it-IT" dirty="0">
                <a:latin typeface="+mj-lt"/>
              </a:rPr>
              <a:t>Comparable clinical </a:t>
            </a:r>
            <a:r>
              <a:rPr lang="it-IT" dirty="0" err="1">
                <a:latin typeface="+mj-lt"/>
              </a:rPr>
              <a:t>outcomes</a:t>
            </a:r>
            <a:endParaRPr lang="it-IT" dirty="0">
              <a:latin typeface="+mj-lt"/>
            </a:endParaRPr>
          </a:p>
          <a:p>
            <a:pPr marL="285750" indent="-285750">
              <a:lnSpc>
                <a:spcPct val="200000"/>
              </a:lnSpc>
              <a:buFont typeface="Arial" panose="020B0604020202020204" pitchFamily="34" charset="0"/>
              <a:buChar char="•"/>
            </a:pPr>
            <a:r>
              <a:rPr lang="it-IT" dirty="0">
                <a:latin typeface="+mj-lt"/>
              </a:rPr>
              <a:t>RSG </a:t>
            </a:r>
            <a:r>
              <a:rPr lang="it-IT" dirty="0" err="1">
                <a:latin typeface="+mj-lt"/>
              </a:rPr>
              <a:t>has</a:t>
            </a:r>
            <a:r>
              <a:rPr lang="it-IT" dirty="0">
                <a:latin typeface="+mj-lt"/>
              </a:rPr>
              <a:t> </a:t>
            </a:r>
            <a:r>
              <a:rPr lang="it-IT" dirty="0" err="1">
                <a:latin typeface="+mj-lt"/>
              </a:rPr>
              <a:t>longer</a:t>
            </a:r>
            <a:r>
              <a:rPr lang="it-IT" dirty="0">
                <a:latin typeface="+mj-lt"/>
              </a:rPr>
              <a:t> surgery times </a:t>
            </a:r>
          </a:p>
          <a:p>
            <a:pPr marL="285750" indent="-285750">
              <a:lnSpc>
                <a:spcPct val="200000"/>
              </a:lnSpc>
              <a:buFont typeface="Arial" panose="020B0604020202020204" pitchFamily="34" charset="0"/>
              <a:buChar char="•"/>
            </a:pPr>
            <a:r>
              <a:rPr lang="it-IT" sz="1800" dirty="0" err="1">
                <a:solidFill>
                  <a:srgbClr val="0D0D0D"/>
                </a:solidFill>
                <a:highlight>
                  <a:srgbClr val="FFFFFF"/>
                </a:highlight>
                <a:latin typeface="+mj-lt"/>
              </a:rPr>
              <a:t>It</a:t>
            </a:r>
            <a:r>
              <a:rPr lang="it-IT" sz="1800" dirty="0">
                <a:solidFill>
                  <a:srgbClr val="0D0D0D"/>
                </a:solidFill>
                <a:highlight>
                  <a:srgbClr val="FFFFFF"/>
                </a:highlight>
                <a:latin typeface="+mj-lt"/>
              </a:rPr>
              <a:t> </a:t>
            </a:r>
            <a:r>
              <a:rPr lang="it-IT" sz="1800" dirty="0" err="1">
                <a:solidFill>
                  <a:srgbClr val="0D0D0D"/>
                </a:solidFill>
                <a:highlight>
                  <a:srgbClr val="FFFFFF"/>
                </a:highlight>
                <a:latin typeface="+mj-lt"/>
              </a:rPr>
              <a:t>is</a:t>
            </a:r>
            <a:r>
              <a:rPr lang="it-IT" sz="1800" dirty="0">
                <a:solidFill>
                  <a:srgbClr val="0D0D0D"/>
                </a:solidFill>
                <a:highlight>
                  <a:srgbClr val="FFFFFF"/>
                </a:highlight>
                <a:latin typeface="+mj-lt"/>
              </a:rPr>
              <a:t> </a:t>
            </a:r>
            <a:r>
              <a:rPr lang="it-IT" sz="1800" dirty="0" err="1">
                <a:solidFill>
                  <a:srgbClr val="0D0D0D"/>
                </a:solidFill>
                <a:highlight>
                  <a:srgbClr val="FFFFFF"/>
                </a:highlight>
                <a:latin typeface="+mj-lt"/>
              </a:rPr>
              <a:t>essential</a:t>
            </a:r>
            <a:r>
              <a:rPr lang="it-IT" sz="1800" dirty="0">
                <a:solidFill>
                  <a:srgbClr val="0D0D0D"/>
                </a:solidFill>
                <a:highlight>
                  <a:srgbClr val="FFFFFF"/>
                </a:highlight>
                <a:latin typeface="+mj-lt"/>
              </a:rPr>
              <a:t> to work with a </a:t>
            </a:r>
            <a:r>
              <a:rPr lang="it-IT" sz="1800" dirty="0" err="1">
                <a:solidFill>
                  <a:srgbClr val="0D0D0D"/>
                </a:solidFill>
                <a:highlight>
                  <a:srgbClr val="FFFFFF"/>
                </a:highlight>
                <a:latin typeface="+mj-lt"/>
              </a:rPr>
              <a:t>skilled</a:t>
            </a:r>
            <a:r>
              <a:rPr lang="it-IT" sz="1800" dirty="0">
                <a:solidFill>
                  <a:srgbClr val="0D0D0D"/>
                </a:solidFill>
                <a:highlight>
                  <a:srgbClr val="FFFFFF"/>
                </a:highlight>
                <a:latin typeface="+mj-lt"/>
              </a:rPr>
              <a:t> team on </a:t>
            </a:r>
            <a:r>
              <a:rPr lang="it-IT" sz="1800" dirty="0" err="1">
                <a:solidFill>
                  <a:srgbClr val="0D0D0D"/>
                </a:solidFill>
                <a:highlight>
                  <a:srgbClr val="FFFFFF"/>
                </a:highlight>
                <a:latin typeface="+mj-lt"/>
              </a:rPr>
              <a:t>robotic</a:t>
            </a:r>
            <a:r>
              <a:rPr lang="it-IT" sz="1800" dirty="0">
                <a:solidFill>
                  <a:srgbClr val="0D0D0D"/>
                </a:solidFill>
                <a:highlight>
                  <a:srgbClr val="FFFFFF"/>
                </a:highlight>
                <a:latin typeface="+mj-lt"/>
              </a:rPr>
              <a:t> </a:t>
            </a:r>
            <a:r>
              <a:rPr lang="it-IT" sz="1800" dirty="0" err="1">
                <a:solidFill>
                  <a:srgbClr val="0D0D0D"/>
                </a:solidFill>
                <a:highlight>
                  <a:srgbClr val="FFFFFF"/>
                </a:highlight>
                <a:latin typeface="+mj-lt"/>
              </a:rPr>
              <a:t>platforms</a:t>
            </a:r>
            <a:endParaRPr lang="it-IT" dirty="0">
              <a:latin typeface="+mj-lt"/>
            </a:endParaRPr>
          </a:p>
          <a:p>
            <a:pPr marL="285750" indent="-285750">
              <a:lnSpc>
                <a:spcPct val="200000"/>
              </a:lnSpc>
              <a:buFont typeface="Arial" panose="020B0604020202020204" pitchFamily="34" charset="0"/>
              <a:buChar char="•"/>
            </a:pPr>
            <a:r>
              <a:rPr lang="it-IT" dirty="0">
                <a:latin typeface="+mj-lt"/>
              </a:rPr>
              <a:t>RSG </a:t>
            </a:r>
            <a:r>
              <a:rPr lang="it-IT" dirty="0" err="1">
                <a:latin typeface="+mj-lt"/>
              </a:rPr>
              <a:t>has</a:t>
            </a:r>
            <a:r>
              <a:rPr lang="it-IT" dirty="0">
                <a:latin typeface="+mj-lt"/>
              </a:rPr>
              <a:t> </a:t>
            </a:r>
            <a:r>
              <a:rPr lang="it-IT" dirty="0" err="1">
                <a:latin typeface="+mj-lt"/>
              </a:rPr>
              <a:t>higher</a:t>
            </a:r>
            <a:r>
              <a:rPr lang="it-IT" dirty="0">
                <a:latin typeface="+mj-lt"/>
              </a:rPr>
              <a:t> </a:t>
            </a:r>
            <a:r>
              <a:rPr lang="it-IT" dirty="0" err="1">
                <a:latin typeface="+mj-lt"/>
              </a:rPr>
              <a:t>postoperative</a:t>
            </a:r>
            <a:r>
              <a:rPr lang="it-IT" dirty="0">
                <a:latin typeface="+mj-lt"/>
              </a:rPr>
              <a:t> </a:t>
            </a:r>
            <a:r>
              <a:rPr lang="it-IT" dirty="0" err="1">
                <a:latin typeface="+mj-lt"/>
              </a:rPr>
              <a:t>pain</a:t>
            </a:r>
            <a:endParaRPr lang="it-IT" dirty="0">
              <a:latin typeface="+mj-lt"/>
            </a:endParaRPr>
          </a:p>
          <a:p>
            <a:pPr>
              <a:lnSpc>
                <a:spcPct val="200000"/>
              </a:lnSpc>
            </a:pPr>
            <a:endParaRPr lang="it-IT" dirty="0"/>
          </a:p>
          <a:p>
            <a:pPr marL="285750" indent="-285750">
              <a:lnSpc>
                <a:spcPct val="200000"/>
              </a:lnSpc>
              <a:buFont typeface="Arial" panose="020B0604020202020204" pitchFamily="34" charset="0"/>
              <a:buChar char="•"/>
            </a:pPr>
            <a:endParaRPr lang="it-IT" dirty="0"/>
          </a:p>
        </p:txBody>
      </p:sp>
      <p:sp>
        <p:nvSpPr>
          <p:cNvPr id="7" name="CasellaDiTesto 6">
            <a:extLst>
              <a:ext uri="{FF2B5EF4-FFF2-40B4-BE49-F238E27FC236}">
                <a16:creationId xmlns:a16="http://schemas.microsoft.com/office/drawing/2014/main" id="{B06DE245-9A51-7F30-2668-318795CC78EC}"/>
              </a:ext>
            </a:extLst>
          </p:cNvPr>
          <p:cNvSpPr txBox="1"/>
          <p:nvPr/>
        </p:nvSpPr>
        <p:spPr>
          <a:xfrm>
            <a:off x="239486" y="3975623"/>
            <a:ext cx="7195457" cy="2230739"/>
          </a:xfrm>
          <a:prstGeom prst="rect">
            <a:avLst/>
          </a:prstGeom>
          <a:noFill/>
        </p:spPr>
        <p:txBody>
          <a:bodyPr wrap="square">
            <a:spAutoFit/>
          </a:bodyPr>
          <a:lstStyle/>
          <a:p>
            <a:pPr marL="285750" indent="-285750">
              <a:lnSpc>
                <a:spcPct val="200000"/>
              </a:lnSpc>
              <a:buFont typeface="Arial" panose="020B0604020202020204" pitchFamily="34" charset="0"/>
              <a:buChar char="•"/>
            </a:pPr>
            <a:r>
              <a:rPr lang="it-IT" b="0" i="0" u="none" strike="noStrike" dirty="0">
                <a:solidFill>
                  <a:srgbClr val="0D0D0D"/>
                </a:solidFill>
                <a:effectLst/>
                <a:highlight>
                  <a:srgbClr val="FFFFFF"/>
                </a:highlight>
                <a:latin typeface="+mj-lt"/>
              </a:rPr>
              <a:t>RSG </a:t>
            </a:r>
            <a:r>
              <a:rPr lang="it-IT" b="0" i="0" u="none" strike="noStrike" dirty="0" err="1">
                <a:solidFill>
                  <a:srgbClr val="0D0D0D"/>
                </a:solidFill>
                <a:effectLst/>
                <a:highlight>
                  <a:srgbClr val="FFFFFF"/>
                </a:highlight>
                <a:latin typeface="+mj-lt"/>
              </a:rPr>
              <a:t>represents</a:t>
            </a:r>
            <a:r>
              <a:rPr lang="it-IT" b="0" i="0" u="none" strike="noStrike" dirty="0">
                <a:solidFill>
                  <a:srgbClr val="0D0D0D"/>
                </a:solidFill>
                <a:effectLst/>
                <a:highlight>
                  <a:srgbClr val="FFFFFF"/>
                </a:highlight>
                <a:latin typeface="+mj-lt"/>
              </a:rPr>
              <a:t> a </a:t>
            </a:r>
            <a:r>
              <a:rPr lang="it-IT" b="0" i="0" u="none" strike="noStrike" dirty="0" err="1">
                <a:solidFill>
                  <a:srgbClr val="0D0D0D"/>
                </a:solidFill>
                <a:effectLst/>
                <a:highlight>
                  <a:srgbClr val="FFFFFF"/>
                </a:highlight>
                <a:latin typeface="+mj-lt"/>
              </a:rPr>
              <a:t>promising</a:t>
            </a:r>
            <a:r>
              <a:rPr lang="it-IT" b="0" i="0" u="none" strike="noStrike" dirty="0">
                <a:solidFill>
                  <a:srgbClr val="0D0D0D"/>
                </a:solidFill>
                <a:effectLst/>
                <a:highlight>
                  <a:srgbClr val="FFFFFF"/>
                </a:highlight>
                <a:latin typeface="+mj-lt"/>
              </a:rPr>
              <a:t> procedure for </a:t>
            </a:r>
            <a:r>
              <a:rPr lang="it-IT" b="0" i="0" u="none" strike="noStrike" dirty="0" err="1">
                <a:solidFill>
                  <a:srgbClr val="0D0D0D"/>
                </a:solidFill>
                <a:effectLst/>
                <a:highlight>
                  <a:srgbClr val="FFFFFF"/>
                </a:highlight>
                <a:latin typeface="+mj-lt"/>
              </a:rPr>
              <a:t>gaining</a:t>
            </a:r>
            <a:r>
              <a:rPr lang="it-IT" b="0" i="0" u="none" strike="noStrike" dirty="0">
                <a:solidFill>
                  <a:srgbClr val="0D0D0D"/>
                </a:solidFill>
                <a:effectLst/>
                <a:highlight>
                  <a:srgbClr val="FFFFFF"/>
                </a:highlight>
                <a:latin typeface="+mj-lt"/>
              </a:rPr>
              <a:t> proficiency with </a:t>
            </a:r>
            <a:r>
              <a:rPr lang="it-IT" b="0" i="0" u="none" strike="noStrike" dirty="0" err="1">
                <a:solidFill>
                  <a:srgbClr val="0D0D0D"/>
                </a:solidFill>
                <a:effectLst/>
                <a:highlight>
                  <a:srgbClr val="FFFFFF"/>
                </a:highlight>
                <a:latin typeface="+mj-lt"/>
              </a:rPr>
              <a:t>robotic</a:t>
            </a:r>
            <a:r>
              <a:rPr lang="it-IT" b="0" i="0" u="none" strike="noStrike" dirty="0">
                <a:solidFill>
                  <a:srgbClr val="0D0D0D"/>
                </a:solidFill>
                <a:effectLst/>
                <a:highlight>
                  <a:srgbClr val="FFFFFF"/>
                </a:highlight>
                <a:latin typeface="+mj-lt"/>
              </a:rPr>
              <a:t> </a:t>
            </a:r>
            <a:r>
              <a:rPr lang="it-IT" b="0" i="0" u="none" strike="noStrike" dirty="0" err="1">
                <a:solidFill>
                  <a:srgbClr val="0D0D0D"/>
                </a:solidFill>
                <a:effectLst/>
                <a:highlight>
                  <a:srgbClr val="FFFFFF"/>
                </a:highlight>
                <a:latin typeface="+mj-lt"/>
              </a:rPr>
              <a:t>platforms</a:t>
            </a:r>
            <a:r>
              <a:rPr lang="it-IT" b="0" i="0" u="none" strike="noStrike" dirty="0">
                <a:solidFill>
                  <a:srgbClr val="0D0D0D"/>
                </a:solidFill>
                <a:effectLst/>
                <a:highlight>
                  <a:srgbClr val="FFFFFF"/>
                </a:highlight>
                <a:latin typeface="+mj-lt"/>
              </a:rPr>
              <a:t>.</a:t>
            </a:r>
          </a:p>
          <a:p>
            <a:pPr marL="285750" indent="-285750">
              <a:lnSpc>
                <a:spcPct val="200000"/>
              </a:lnSpc>
              <a:buFont typeface="Arial" panose="020B0604020202020204" pitchFamily="34" charset="0"/>
              <a:buChar char="•"/>
            </a:pPr>
            <a:r>
              <a:rPr lang="it-IT" b="0" i="0" u="none" strike="noStrike" dirty="0">
                <a:solidFill>
                  <a:srgbClr val="0D0D0D"/>
                </a:solidFill>
                <a:effectLst/>
                <a:highlight>
                  <a:srgbClr val="FFFFFF"/>
                </a:highlight>
                <a:latin typeface="+mj-lt"/>
              </a:rPr>
              <a:t> </a:t>
            </a:r>
            <a:r>
              <a:rPr lang="it-IT" b="0" i="0" u="none" strike="noStrike" dirty="0" err="1">
                <a:solidFill>
                  <a:srgbClr val="0D0D0D"/>
                </a:solidFill>
                <a:effectLst/>
                <a:highlight>
                  <a:srgbClr val="FFFFFF"/>
                </a:highlight>
                <a:latin typeface="+mj-lt"/>
              </a:rPr>
              <a:t>It</a:t>
            </a:r>
            <a:r>
              <a:rPr lang="it-IT" b="0" i="0" u="none" strike="noStrike" dirty="0">
                <a:solidFill>
                  <a:srgbClr val="0D0D0D"/>
                </a:solidFill>
                <a:effectLst/>
                <a:highlight>
                  <a:srgbClr val="FFFFFF"/>
                </a:highlight>
                <a:latin typeface="+mj-lt"/>
              </a:rPr>
              <a:t> </a:t>
            </a:r>
            <a:r>
              <a:rPr lang="it-IT" b="0" i="0" u="none" strike="noStrike" dirty="0" err="1">
                <a:solidFill>
                  <a:srgbClr val="0D0D0D"/>
                </a:solidFill>
                <a:effectLst/>
                <a:highlight>
                  <a:srgbClr val="FFFFFF"/>
                </a:highlight>
                <a:latin typeface="+mj-lt"/>
              </a:rPr>
              <a:t>is</a:t>
            </a:r>
            <a:r>
              <a:rPr lang="it-IT" b="0" i="0" u="none" strike="noStrike" dirty="0">
                <a:solidFill>
                  <a:srgbClr val="0D0D0D"/>
                </a:solidFill>
                <a:effectLst/>
                <a:highlight>
                  <a:srgbClr val="FFFFFF"/>
                </a:highlight>
                <a:latin typeface="+mj-lt"/>
              </a:rPr>
              <a:t> </a:t>
            </a:r>
            <a:r>
              <a:rPr lang="it-IT" b="0" i="0" u="none" strike="noStrike" dirty="0" err="1">
                <a:solidFill>
                  <a:srgbClr val="0D0D0D"/>
                </a:solidFill>
                <a:effectLst/>
                <a:highlight>
                  <a:srgbClr val="FFFFFF"/>
                </a:highlight>
                <a:latin typeface="+mj-lt"/>
              </a:rPr>
              <a:t>essential</a:t>
            </a:r>
            <a:r>
              <a:rPr lang="it-IT" b="0" i="0" u="none" strike="noStrike" dirty="0">
                <a:solidFill>
                  <a:srgbClr val="0D0D0D"/>
                </a:solidFill>
                <a:effectLst/>
                <a:highlight>
                  <a:srgbClr val="FFFFFF"/>
                </a:highlight>
                <a:latin typeface="+mj-lt"/>
              </a:rPr>
              <a:t> to </a:t>
            </a:r>
            <a:r>
              <a:rPr lang="it-IT" b="0" i="0" u="none" strike="noStrike" dirty="0" err="1">
                <a:solidFill>
                  <a:srgbClr val="0D0D0D"/>
                </a:solidFill>
                <a:effectLst/>
                <a:highlight>
                  <a:srgbClr val="FFFFFF"/>
                </a:highlight>
                <a:latin typeface="+mj-lt"/>
              </a:rPr>
              <a:t>identify</a:t>
            </a:r>
            <a:r>
              <a:rPr lang="it-IT" b="0" i="0" u="none" strike="noStrike" dirty="0">
                <a:solidFill>
                  <a:srgbClr val="0D0D0D"/>
                </a:solidFill>
                <a:effectLst/>
                <a:highlight>
                  <a:srgbClr val="FFFFFF"/>
                </a:highlight>
                <a:latin typeface="+mj-lt"/>
              </a:rPr>
              <a:t> </a:t>
            </a:r>
            <a:r>
              <a:rPr lang="it-IT" b="0" i="0" u="none" strike="noStrike" dirty="0" err="1">
                <a:solidFill>
                  <a:srgbClr val="0D0D0D"/>
                </a:solidFill>
                <a:effectLst/>
                <a:highlight>
                  <a:srgbClr val="FFFFFF"/>
                </a:highlight>
                <a:latin typeface="+mj-lt"/>
              </a:rPr>
              <a:t>procedures</a:t>
            </a:r>
            <a:r>
              <a:rPr lang="it-IT" b="0" i="0" u="none" strike="noStrike" dirty="0">
                <a:solidFill>
                  <a:srgbClr val="0D0D0D"/>
                </a:solidFill>
                <a:effectLst/>
                <a:highlight>
                  <a:srgbClr val="FFFFFF"/>
                </a:highlight>
                <a:latin typeface="+mj-lt"/>
              </a:rPr>
              <a:t> and </a:t>
            </a:r>
            <a:r>
              <a:rPr lang="it-IT" b="0" i="0" u="none" strike="noStrike" dirty="0" err="1">
                <a:solidFill>
                  <a:srgbClr val="0D0D0D"/>
                </a:solidFill>
                <a:effectLst/>
                <a:highlight>
                  <a:srgbClr val="FFFFFF"/>
                </a:highlight>
                <a:latin typeface="+mj-lt"/>
              </a:rPr>
              <a:t>types</a:t>
            </a:r>
            <a:r>
              <a:rPr lang="it-IT" b="0" i="0" u="none" strike="noStrike" dirty="0">
                <a:solidFill>
                  <a:srgbClr val="0D0D0D"/>
                </a:solidFill>
                <a:effectLst/>
                <a:highlight>
                  <a:srgbClr val="FFFFFF"/>
                </a:highlight>
                <a:latin typeface="+mj-lt"/>
              </a:rPr>
              <a:t> of </a:t>
            </a:r>
            <a:r>
              <a:rPr lang="it-IT" b="0" i="0" u="none" strike="noStrike" dirty="0" err="1">
                <a:solidFill>
                  <a:srgbClr val="0D0D0D"/>
                </a:solidFill>
                <a:effectLst/>
                <a:highlight>
                  <a:srgbClr val="FFFFFF"/>
                </a:highlight>
                <a:latin typeface="+mj-lt"/>
              </a:rPr>
              <a:t>patients</a:t>
            </a:r>
            <a:r>
              <a:rPr lang="it-IT" b="0" i="0" u="none" strike="noStrike" dirty="0">
                <a:solidFill>
                  <a:srgbClr val="0D0D0D"/>
                </a:solidFill>
                <a:effectLst/>
                <a:highlight>
                  <a:srgbClr val="FFFFFF"/>
                </a:highlight>
                <a:latin typeface="+mj-lt"/>
              </a:rPr>
              <a:t> </a:t>
            </a:r>
            <a:r>
              <a:rPr lang="it-IT" b="0" i="0" u="none" strike="noStrike" dirty="0" err="1">
                <a:solidFill>
                  <a:srgbClr val="0D0D0D"/>
                </a:solidFill>
                <a:effectLst/>
                <a:highlight>
                  <a:srgbClr val="FFFFFF"/>
                </a:highlight>
                <a:latin typeface="+mj-lt"/>
              </a:rPr>
              <a:t>who</a:t>
            </a:r>
            <a:r>
              <a:rPr lang="it-IT" b="0" i="0" u="none" strike="noStrike" dirty="0">
                <a:solidFill>
                  <a:srgbClr val="0D0D0D"/>
                </a:solidFill>
                <a:effectLst/>
                <a:highlight>
                  <a:srgbClr val="FFFFFF"/>
                </a:highlight>
                <a:latin typeface="+mj-lt"/>
              </a:rPr>
              <a:t> </a:t>
            </a:r>
            <a:r>
              <a:rPr lang="it-IT" b="0" i="0" u="none" strike="noStrike" dirty="0" err="1">
                <a:solidFill>
                  <a:srgbClr val="0D0D0D"/>
                </a:solidFill>
                <a:effectLst/>
                <a:highlight>
                  <a:srgbClr val="FFFFFF"/>
                </a:highlight>
                <a:latin typeface="+mj-lt"/>
              </a:rPr>
              <a:t>would</a:t>
            </a:r>
            <a:r>
              <a:rPr lang="it-IT" b="0" i="0" u="none" strike="noStrike" dirty="0">
                <a:solidFill>
                  <a:srgbClr val="0D0D0D"/>
                </a:solidFill>
                <a:effectLst/>
                <a:highlight>
                  <a:srgbClr val="FFFFFF"/>
                </a:highlight>
                <a:latin typeface="+mj-lt"/>
              </a:rPr>
              <a:t> benefit </a:t>
            </a:r>
            <a:r>
              <a:rPr lang="it-IT" b="0" i="0" u="none" strike="noStrike" dirty="0" err="1">
                <a:solidFill>
                  <a:srgbClr val="0D0D0D"/>
                </a:solidFill>
                <a:effectLst/>
                <a:highlight>
                  <a:srgbClr val="FFFFFF"/>
                </a:highlight>
                <a:latin typeface="+mj-lt"/>
              </a:rPr>
              <a:t>most</a:t>
            </a:r>
            <a:r>
              <a:rPr lang="it-IT" b="0" i="0" u="none" strike="noStrike" dirty="0">
                <a:solidFill>
                  <a:srgbClr val="0D0D0D"/>
                </a:solidFill>
                <a:effectLst/>
                <a:highlight>
                  <a:srgbClr val="FFFFFF"/>
                </a:highlight>
                <a:latin typeface="+mj-lt"/>
              </a:rPr>
              <a:t> from </a:t>
            </a:r>
            <a:r>
              <a:rPr lang="it-IT" b="0" i="0" u="none" strike="noStrike" dirty="0" err="1">
                <a:solidFill>
                  <a:srgbClr val="0D0D0D"/>
                </a:solidFill>
                <a:effectLst/>
                <a:highlight>
                  <a:srgbClr val="FFFFFF"/>
                </a:highlight>
                <a:latin typeface="+mj-lt"/>
              </a:rPr>
              <a:t>robotic</a:t>
            </a:r>
            <a:r>
              <a:rPr lang="it-IT" b="0" i="0" u="none" strike="noStrike" dirty="0">
                <a:solidFill>
                  <a:srgbClr val="0D0D0D"/>
                </a:solidFill>
                <a:effectLst/>
                <a:highlight>
                  <a:srgbClr val="FFFFFF"/>
                </a:highlight>
                <a:latin typeface="+mj-lt"/>
              </a:rPr>
              <a:t> surgery, </a:t>
            </a:r>
            <a:r>
              <a:rPr lang="it-IT" b="0" i="0" u="none" strike="noStrike" dirty="0" err="1">
                <a:solidFill>
                  <a:srgbClr val="0D0D0D"/>
                </a:solidFill>
                <a:effectLst/>
                <a:highlight>
                  <a:srgbClr val="FFFFFF"/>
                </a:highlight>
                <a:latin typeface="+mj-lt"/>
              </a:rPr>
              <a:t>both</a:t>
            </a:r>
            <a:r>
              <a:rPr lang="it-IT" b="0" i="0" u="none" strike="noStrike" dirty="0">
                <a:solidFill>
                  <a:srgbClr val="0D0D0D"/>
                </a:solidFill>
                <a:effectLst/>
                <a:highlight>
                  <a:srgbClr val="FFFFFF"/>
                </a:highlight>
                <a:latin typeface="+mj-lt"/>
              </a:rPr>
              <a:t> </a:t>
            </a:r>
            <a:r>
              <a:rPr lang="it-IT" b="0" i="0" u="none" strike="noStrike" dirty="0" err="1">
                <a:solidFill>
                  <a:srgbClr val="0D0D0D"/>
                </a:solidFill>
                <a:effectLst/>
                <a:highlight>
                  <a:srgbClr val="FFFFFF"/>
                </a:highlight>
                <a:latin typeface="+mj-lt"/>
              </a:rPr>
              <a:t>clinically</a:t>
            </a:r>
            <a:r>
              <a:rPr lang="it-IT" b="0" i="0" u="none" strike="noStrike" dirty="0">
                <a:solidFill>
                  <a:srgbClr val="0D0D0D"/>
                </a:solidFill>
                <a:effectLst/>
                <a:highlight>
                  <a:srgbClr val="FFFFFF"/>
                </a:highlight>
                <a:latin typeface="+mj-lt"/>
              </a:rPr>
              <a:t> and </a:t>
            </a:r>
            <a:r>
              <a:rPr lang="it-IT" b="0" i="0" u="none" strike="noStrike" dirty="0" err="1">
                <a:solidFill>
                  <a:srgbClr val="0D0D0D"/>
                </a:solidFill>
                <a:effectLst/>
                <a:highlight>
                  <a:srgbClr val="FFFFFF"/>
                </a:highlight>
                <a:latin typeface="+mj-lt"/>
              </a:rPr>
              <a:t>economically</a:t>
            </a:r>
            <a:r>
              <a:rPr lang="it-IT" b="0" i="0" u="none" strike="noStrike" dirty="0">
                <a:solidFill>
                  <a:srgbClr val="0D0D0D"/>
                </a:solidFill>
                <a:effectLst/>
                <a:highlight>
                  <a:srgbClr val="FFFFFF"/>
                </a:highlight>
                <a:latin typeface="+mj-lt"/>
              </a:rPr>
              <a:t>.</a:t>
            </a:r>
            <a:endParaRPr lang="it-IT" dirty="0">
              <a:latin typeface="+mj-lt"/>
            </a:endParaRPr>
          </a:p>
        </p:txBody>
      </p:sp>
    </p:spTree>
    <p:extLst>
      <p:ext uri="{BB962C8B-B14F-4D97-AF65-F5344CB8AC3E}">
        <p14:creationId xmlns:p14="http://schemas.microsoft.com/office/powerpoint/2010/main" val="2873845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5453347" y="2917371"/>
            <a:ext cx="6444740" cy="1110343"/>
          </a:xfrm>
        </p:spPr>
        <p:txBody>
          <a:bodyPr>
            <a:normAutofit fontScale="90000"/>
          </a:bodyPr>
          <a:lstStyle/>
          <a:p>
            <a:r>
              <a:rPr lang="it-IT" dirty="0"/>
              <a:t>Grazie per l’attenzione</a:t>
            </a:r>
          </a:p>
        </p:txBody>
      </p:sp>
      <p:sp>
        <p:nvSpPr>
          <p:cNvPr id="2" name="CasellaDiTesto 1">
            <a:extLst>
              <a:ext uri="{FF2B5EF4-FFF2-40B4-BE49-F238E27FC236}">
                <a16:creationId xmlns:a16="http://schemas.microsoft.com/office/drawing/2014/main" id="{ADF3F720-0CAA-A74B-CC62-394D8A3E1A06}"/>
              </a:ext>
            </a:extLst>
          </p:cNvPr>
          <p:cNvSpPr txBox="1"/>
          <p:nvPr/>
        </p:nvSpPr>
        <p:spPr>
          <a:xfrm>
            <a:off x="9383091" y="6488668"/>
            <a:ext cx="2808909" cy="369332"/>
          </a:xfrm>
          <a:prstGeom prst="rect">
            <a:avLst/>
          </a:prstGeom>
          <a:noFill/>
        </p:spPr>
        <p:txBody>
          <a:bodyPr wrap="none" rtlCol="0">
            <a:spAutoFit/>
          </a:bodyPr>
          <a:lstStyle/>
          <a:p>
            <a:pPr algn="r"/>
            <a:r>
              <a:rPr lang="it-IT" b="0" i="0" u="none" strike="noStrike" dirty="0">
                <a:effectLst/>
                <a:highlight>
                  <a:srgbClr val="FFFFFF"/>
                </a:highlight>
                <a:latin typeface="-apple-system"/>
                <a:hlinkClick r:id="rId2"/>
              </a:rPr>
              <a:t>antoniofranzese@hotmail.it</a:t>
            </a:r>
            <a:endParaRPr lang="it-IT" b="0" i="0" u="none" strike="noStrike" dirty="0">
              <a:effectLst/>
              <a:highlight>
                <a:srgbClr val="FFFFFF"/>
              </a:highlight>
              <a:latin typeface="-apple-system"/>
            </a:endParaRPr>
          </a:p>
        </p:txBody>
      </p:sp>
    </p:spTree>
    <p:extLst>
      <p:ext uri="{BB962C8B-B14F-4D97-AF65-F5344CB8AC3E}">
        <p14:creationId xmlns:p14="http://schemas.microsoft.com/office/powerpoint/2010/main" val="1745545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testo, schermata, Carattere, linea&#10;&#10;Descrizione generata automaticamente">
            <a:extLst>
              <a:ext uri="{FF2B5EF4-FFF2-40B4-BE49-F238E27FC236}">
                <a16:creationId xmlns:a16="http://schemas.microsoft.com/office/drawing/2014/main" id="{D799F409-E496-1A1F-6972-2F5FFDE03489}"/>
              </a:ext>
            </a:extLst>
          </p:cNvPr>
          <p:cNvPicPr>
            <a:picLocks noChangeAspect="1"/>
          </p:cNvPicPr>
          <p:nvPr/>
        </p:nvPicPr>
        <p:blipFill>
          <a:blip r:embed="rId2"/>
          <a:stretch>
            <a:fillRect/>
          </a:stretch>
        </p:blipFill>
        <p:spPr>
          <a:xfrm>
            <a:off x="3546741" y="449338"/>
            <a:ext cx="5098518" cy="2081914"/>
          </a:xfrm>
          <a:prstGeom prst="rect">
            <a:avLst/>
          </a:prstGeom>
        </p:spPr>
      </p:pic>
      <p:pic>
        <p:nvPicPr>
          <p:cNvPr id="4" name="Immagine 3" descr="Immagine che contiene testo, Carattere, logo, Elementi grafici&#10;&#10;Descrizione generata automaticamente">
            <a:extLst>
              <a:ext uri="{FF2B5EF4-FFF2-40B4-BE49-F238E27FC236}">
                <a16:creationId xmlns:a16="http://schemas.microsoft.com/office/drawing/2014/main" id="{1F4FEFC1-62CC-01AE-38AF-EB5BB7881BDA}"/>
              </a:ext>
            </a:extLst>
          </p:cNvPr>
          <p:cNvPicPr>
            <a:picLocks noChangeAspect="1"/>
          </p:cNvPicPr>
          <p:nvPr/>
        </p:nvPicPr>
        <p:blipFill>
          <a:blip r:embed="rId3"/>
          <a:stretch>
            <a:fillRect/>
          </a:stretch>
        </p:blipFill>
        <p:spPr>
          <a:xfrm>
            <a:off x="2974472" y="3429000"/>
            <a:ext cx="2300751" cy="987008"/>
          </a:xfrm>
          <a:prstGeom prst="rect">
            <a:avLst/>
          </a:prstGeom>
        </p:spPr>
      </p:pic>
      <p:pic>
        <p:nvPicPr>
          <p:cNvPr id="5" name="Immagine 4" descr="Immagine che contiene testo, schermata, Carattere, numero&#10;&#10;Descrizione generata automaticamente">
            <a:extLst>
              <a:ext uri="{FF2B5EF4-FFF2-40B4-BE49-F238E27FC236}">
                <a16:creationId xmlns:a16="http://schemas.microsoft.com/office/drawing/2014/main" id="{C5E9773F-FB3F-ACA4-9075-9AC4991341B4}"/>
              </a:ext>
            </a:extLst>
          </p:cNvPr>
          <p:cNvPicPr>
            <a:picLocks noChangeAspect="1"/>
          </p:cNvPicPr>
          <p:nvPr/>
        </p:nvPicPr>
        <p:blipFill>
          <a:blip r:embed="rId4"/>
          <a:stretch>
            <a:fillRect/>
          </a:stretch>
        </p:blipFill>
        <p:spPr>
          <a:xfrm>
            <a:off x="6096000" y="2633906"/>
            <a:ext cx="5215699" cy="2238517"/>
          </a:xfrm>
          <a:prstGeom prst="rect">
            <a:avLst/>
          </a:prstGeom>
        </p:spPr>
      </p:pic>
      <p:pic>
        <p:nvPicPr>
          <p:cNvPr id="6" name="Immagine 5">
            <a:extLst>
              <a:ext uri="{FF2B5EF4-FFF2-40B4-BE49-F238E27FC236}">
                <a16:creationId xmlns:a16="http://schemas.microsoft.com/office/drawing/2014/main" id="{58B2E876-2CFB-2E7E-BBC9-3B1CED57966F}"/>
              </a:ext>
            </a:extLst>
          </p:cNvPr>
          <p:cNvPicPr>
            <a:picLocks noChangeAspect="1"/>
          </p:cNvPicPr>
          <p:nvPr/>
        </p:nvPicPr>
        <p:blipFill>
          <a:blip r:embed="rId5"/>
          <a:stretch>
            <a:fillRect/>
          </a:stretch>
        </p:blipFill>
        <p:spPr>
          <a:xfrm>
            <a:off x="516928" y="5120738"/>
            <a:ext cx="11158143" cy="1140803"/>
          </a:xfrm>
          <a:prstGeom prst="rect">
            <a:avLst/>
          </a:prstGeom>
        </p:spPr>
      </p:pic>
      <p:sp>
        <p:nvSpPr>
          <p:cNvPr id="7" name="CasellaDiTesto 6">
            <a:extLst>
              <a:ext uri="{FF2B5EF4-FFF2-40B4-BE49-F238E27FC236}">
                <a16:creationId xmlns:a16="http://schemas.microsoft.com/office/drawing/2014/main" id="{96DBF7FA-F56E-138C-5234-F5C66C709483}"/>
              </a:ext>
            </a:extLst>
          </p:cNvPr>
          <p:cNvSpPr txBox="1"/>
          <p:nvPr/>
        </p:nvSpPr>
        <p:spPr>
          <a:xfrm>
            <a:off x="239486" y="0"/>
            <a:ext cx="2652570" cy="461665"/>
          </a:xfrm>
          <a:prstGeom prst="rect">
            <a:avLst/>
          </a:prstGeom>
          <a:noFill/>
        </p:spPr>
        <p:txBody>
          <a:bodyPr wrap="square" rtlCol="0">
            <a:spAutoFit/>
          </a:bodyPr>
          <a:lstStyle/>
          <a:p>
            <a:r>
              <a:rPr lang="it-IT" sz="2400" dirty="0"/>
              <a:t>Background</a:t>
            </a:r>
          </a:p>
        </p:txBody>
      </p:sp>
    </p:spTree>
    <p:extLst>
      <p:ext uri="{BB962C8B-B14F-4D97-AF65-F5344CB8AC3E}">
        <p14:creationId xmlns:p14="http://schemas.microsoft.com/office/powerpoint/2010/main" val="4263489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chermata, Carattere&#10;&#10;Descrizione generata automaticamente">
            <a:extLst>
              <a:ext uri="{FF2B5EF4-FFF2-40B4-BE49-F238E27FC236}">
                <a16:creationId xmlns:a16="http://schemas.microsoft.com/office/drawing/2014/main" id="{1F7F2FA0-E50E-160D-7492-5864751E05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086" y="230832"/>
            <a:ext cx="6399492" cy="2504457"/>
          </a:xfrm>
          <a:prstGeom prst="rect">
            <a:avLst/>
          </a:prstGeom>
        </p:spPr>
      </p:pic>
      <p:pic>
        <p:nvPicPr>
          <p:cNvPr id="5" name="Immagine 4" descr="Immagine che contiene testo, schermata, Carattere, numero&#10;&#10;Descrizione generata automaticamente">
            <a:extLst>
              <a:ext uri="{FF2B5EF4-FFF2-40B4-BE49-F238E27FC236}">
                <a16:creationId xmlns:a16="http://schemas.microsoft.com/office/drawing/2014/main" id="{A6CBA85F-F27B-98E4-DFD2-D07CE9B452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4239" y="2058793"/>
            <a:ext cx="4330047" cy="2740413"/>
          </a:xfrm>
          <a:prstGeom prst="rect">
            <a:avLst/>
          </a:prstGeom>
        </p:spPr>
      </p:pic>
      <p:pic>
        <p:nvPicPr>
          <p:cNvPr id="9" name="Immagine 8" descr="Immagine che contiene testo, schermata, ricevuta, diagramma&#10;&#10;Descrizione generata automaticamente">
            <a:extLst>
              <a:ext uri="{FF2B5EF4-FFF2-40B4-BE49-F238E27FC236}">
                <a16:creationId xmlns:a16="http://schemas.microsoft.com/office/drawing/2014/main" id="{8D4AFD8E-9980-BE39-958C-79264D9EB8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086" y="2754666"/>
            <a:ext cx="6399492" cy="4107782"/>
          </a:xfrm>
          <a:prstGeom prst="rect">
            <a:avLst/>
          </a:prstGeom>
        </p:spPr>
      </p:pic>
      <p:sp>
        <p:nvSpPr>
          <p:cNvPr id="10" name="CasellaDiTesto 9">
            <a:extLst>
              <a:ext uri="{FF2B5EF4-FFF2-40B4-BE49-F238E27FC236}">
                <a16:creationId xmlns:a16="http://schemas.microsoft.com/office/drawing/2014/main" id="{0B05CEF6-E76C-39F9-BE3C-A1958AFDDB91}"/>
              </a:ext>
            </a:extLst>
          </p:cNvPr>
          <p:cNvSpPr txBox="1"/>
          <p:nvPr/>
        </p:nvSpPr>
        <p:spPr>
          <a:xfrm>
            <a:off x="239486" y="0"/>
            <a:ext cx="2652570" cy="461665"/>
          </a:xfrm>
          <a:prstGeom prst="rect">
            <a:avLst/>
          </a:prstGeom>
          <a:noFill/>
        </p:spPr>
        <p:txBody>
          <a:bodyPr wrap="square" rtlCol="0">
            <a:spAutoFit/>
          </a:bodyPr>
          <a:lstStyle/>
          <a:p>
            <a:r>
              <a:rPr lang="it-IT" sz="2400" dirty="0"/>
              <a:t>Background</a:t>
            </a:r>
          </a:p>
        </p:txBody>
      </p:sp>
    </p:spTree>
    <p:extLst>
      <p:ext uri="{BB962C8B-B14F-4D97-AF65-F5344CB8AC3E}">
        <p14:creationId xmlns:p14="http://schemas.microsoft.com/office/powerpoint/2010/main" val="596559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testo, schermata, Carattere&#10;&#10;Descrizione generata automaticamente">
            <a:extLst>
              <a:ext uri="{FF2B5EF4-FFF2-40B4-BE49-F238E27FC236}">
                <a16:creationId xmlns:a16="http://schemas.microsoft.com/office/drawing/2014/main" id="{E3349300-4939-ABD8-367F-01682F727F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803" y="682898"/>
            <a:ext cx="6851249" cy="2571025"/>
          </a:xfrm>
          <a:prstGeom prst="rect">
            <a:avLst/>
          </a:prstGeom>
        </p:spPr>
      </p:pic>
      <p:pic>
        <p:nvPicPr>
          <p:cNvPr id="3" name="Immagine 2" descr="Immagine che contiene testo, Carattere, schermata, linea&#10;&#10;Descrizione generata automaticamente">
            <a:extLst>
              <a:ext uri="{FF2B5EF4-FFF2-40B4-BE49-F238E27FC236}">
                <a16:creationId xmlns:a16="http://schemas.microsoft.com/office/drawing/2014/main" id="{182B791E-BCCC-B6C9-5CC2-C1E00D3630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0933" y="5706656"/>
            <a:ext cx="5942192" cy="986607"/>
          </a:xfrm>
          <a:prstGeom prst="rect">
            <a:avLst/>
          </a:prstGeom>
        </p:spPr>
      </p:pic>
      <p:pic>
        <p:nvPicPr>
          <p:cNvPr id="5" name="Immagine 4" descr="Immagine che contiene testo, ricevuta, schermata, Carattere&#10;&#10;Descrizione generata automaticamente">
            <a:extLst>
              <a:ext uri="{FF2B5EF4-FFF2-40B4-BE49-F238E27FC236}">
                <a16:creationId xmlns:a16="http://schemas.microsoft.com/office/drawing/2014/main" id="{05C0D59D-4657-53CD-3C17-1BD30D7817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803" y="3253923"/>
            <a:ext cx="6853289" cy="2420621"/>
          </a:xfrm>
          <a:prstGeom prst="rect">
            <a:avLst/>
          </a:prstGeom>
        </p:spPr>
      </p:pic>
      <p:pic>
        <p:nvPicPr>
          <p:cNvPr id="7" name="Immagine 6" descr="Immagine che contiene testo, schermata, Carattere, Diagramma&#10;&#10;Descrizione generata automaticamente">
            <a:extLst>
              <a:ext uri="{FF2B5EF4-FFF2-40B4-BE49-F238E27FC236}">
                <a16:creationId xmlns:a16="http://schemas.microsoft.com/office/drawing/2014/main" id="{0B0C0F9E-AF97-24B2-99E5-2318C7B0CE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4870" y="2143487"/>
            <a:ext cx="4451327" cy="2571025"/>
          </a:xfrm>
          <a:prstGeom prst="rect">
            <a:avLst/>
          </a:prstGeom>
        </p:spPr>
      </p:pic>
      <p:sp>
        <p:nvSpPr>
          <p:cNvPr id="8" name="CasellaDiTesto 7">
            <a:extLst>
              <a:ext uri="{FF2B5EF4-FFF2-40B4-BE49-F238E27FC236}">
                <a16:creationId xmlns:a16="http://schemas.microsoft.com/office/drawing/2014/main" id="{4E5B05C5-E1A1-0CE1-BE96-8AEE3E60B440}"/>
              </a:ext>
            </a:extLst>
          </p:cNvPr>
          <p:cNvSpPr txBox="1"/>
          <p:nvPr/>
        </p:nvSpPr>
        <p:spPr>
          <a:xfrm>
            <a:off x="239486" y="0"/>
            <a:ext cx="2652570" cy="461665"/>
          </a:xfrm>
          <a:prstGeom prst="rect">
            <a:avLst/>
          </a:prstGeom>
          <a:noFill/>
        </p:spPr>
        <p:txBody>
          <a:bodyPr wrap="square" rtlCol="0">
            <a:spAutoFit/>
          </a:bodyPr>
          <a:lstStyle/>
          <a:p>
            <a:r>
              <a:rPr lang="it-IT" sz="2400" dirty="0"/>
              <a:t>Background</a:t>
            </a:r>
          </a:p>
        </p:txBody>
      </p:sp>
    </p:spTree>
    <p:extLst>
      <p:ext uri="{BB962C8B-B14F-4D97-AF65-F5344CB8AC3E}">
        <p14:creationId xmlns:p14="http://schemas.microsoft.com/office/powerpoint/2010/main" val="3646588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233C6B44-05E8-DF84-4504-4EECB11C53A4}"/>
              </a:ext>
            </a:extLst>
          </p:cNvPr>
          <p:cNvSpPr txBox="1"/>
          <p:nvPr/>
        </p:nvSpPr>
        <p:spPr>
          <a:xfrm>
            <a:off x="239485" y="0"/>
            <a:ext cx="3222172" cy="461665"/>
          </a:xfrm>
          <a:prstGeom prst="rect">
            <a:avLst/>
          </a:prstGeom>
          <a:noFill/>
        </p:spPr>
        <p:txBody>
          <a:bodyPr wrap="square" rtlCol="0">
            <a:spAutoFit/>
          </a:bodyPr>
          <a:lstStyle/>
          <a:p>
            <a:r>
              <a:rPr lang="it-IT" sz="2400" dirty="0" err="1"/>
              <a:t>Where</a:t>
            </a:r>
            <a:r>
              <a:rPr lang="it-IT" sz="2400" dirty="0"/>
              <a:t> </a:t>
            </a:r>
            <a:r>
              <a:rPr lang="it-IT" sz="2400" dirty="0" err="1"/>
              <a:t>is</a:t>
            </a:r>
            <a:r>
              <a:rPr lang="it-IT" sz="2400" dirty="0"/>
              <a:t> the </a:t>
            </a:r>
            <a:r>
              <a:rPr lang="it-IT" sz="2400" dirty="0" err="1"/>
              <a:t>problem</a:t>
            </a:r>
            <a:r>
              <a:rPr lang="it-IT" sz="2400" dirty="0"/>
              <a:t>?</a:t>
            </a:r>
          </a:p>
        </p:txBody>
      </p:sp>
      <p:pic>
        <p:nvPicPr>
          <p:cNvPr id="6" name="Immagine 5" descr="Immagine che contiene testo, schermata, Carattere&#10;&#10;Descrizione generata automaticamente">
            <a:extLst>
              <a:ext uri="{FF2B5EF4-FFF2-40B4-BE49-F238E27FC236}">
                <a16:creationId xmlns:a16="http://schemas.microsoft.com/office/drawing/2014/main" id="{11AD93C0-E6B7-27E5-9532-9F1FFD2F45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5658"/>
            <a:ext cx="6788869" cy="3394435"/>
          </a:xfrm>
          <a:prstGeom prst="rect">
            <a:avLst/>
          </a:prstGeom>
        </p:spPr>
      </p:pic>
      <p:sp>
        <p:nvSpPr>
          <p:cNvPr id="8" name="CasellaDiTesto 7">
            <a:extLst>
              <a:ext uri="{FF2B5EF4-FFF2-40B4-BE49-F238E27FC236}">
                <a16:creationId xmlns:a16="http://schemas.microsoft.com/office/drawing/2014/main" id="{EE4C4E1D-38EA-8C3B-ED73-054481A6E3FD}"/>
              </a:ext>
            </a:extLst>
          </p:cNvPr>
          <p:cNvSpPr txBox="1"/>
          <p:nvPr/>
        </p:nvSpPr>
        <p:spPr>
          <a:xfrm>
            <a:off x="7053942" y="1087043"/>
            <a:ext cx="4880571" cy="2585323"/>
          </a:xfrm>
          <a:prstGeom prst="rect">
            <a:avLst/>
          </a:prstGeom>
          <a:noFill/>
        </p:spPr>
        <p:txBody>
          <a:bodyPr wrap="square">
            <a:spAutoFit/>
          </a:bodyPr>
          <a:lstStyle/>
          <a:p>
            <a:r>
              <a:rPr lang="it-IT" sz="1800" dirty="0">
                <a:effectLst/>
                <a:latin typeface="Times New Roman" panose="02020603050405020304" pitchFamily="18" charset="0"/>
                <a:cs typeface="Times New Roman" panose="02020603050405020304" pitchFamily="18" charset="0"/>
              </a:rPr>
              <a:t>The overall cost for R-SG and L-SG </a:t>
            </a:r>
            <a:r>
              <a:rPr lang="it-IT" sz="1800" dirty="0" err="1">
                <a:effectLst/>
                <a:latin typeface="Times New Roman" panose="02020603050405020304" pitchFamily="18" charset="0"/>
                <a:cs typeface="Times New Roman" panose="02020603050405020304" pitchFamily="18" charset="0"/>
              </a:rPr>
              <a:t>was</a:t>
            </a:r>
            <a:r>
              <a:rPr lang="it-IT" sz="1800" dirty="0">
                <a:effectLst/>
                <a:latin typeface="Times New Roman" panose="02020603050405020304" pitchFamily="18" charset="0"/>
                <a:cs typeface="Times New Roman" panose="02020603050405020304" pitchFamily="18" charset="0"/>
              </a:rPr>
              <a:t> </a:t>
            </a:r>
            <a:r>
              <a:rPr lang="it-IT" sz="1800" dirty="0" err="1">
                <a:effectLst/>
                <a:latin typeface="Times New Roman" panose="02020603050405020304" pitchFamily="18" charset="0"/>
                <a:cs typeface="Times New Roman" panose="02020603050405020304" pitchFamily="18" charset="0"/>
              </a:rPr>
              <a:t>not</a:t>
            </a:r>
            <a:r>
              <a:rPr lang="it-IT" sz="1800" dirty="0">
                <a:effectLst/>
                <a:latin typeface="Times New Roman" panose="02020603050405020304" pitchFamily="18" charset="0"/>
                <a:cs typeface="Times New Roman" panose="02020603050405020304" pitchFamily="18" charset="0"/>
              </a:rPr>
              <a:t> sta- </a:t>
            </a:r>
            <a:r>
              <a:rPr lang="it-IT" sz="1800" dirty="0" err="1">
                <a:effectLst/>
                <a:latin typeface="Times New Roman" panose="02020603050405020304" pitchFamily="18" charset="0"/>
                <a:cs typeface="Times New Roman" panose="02020603050405020304" pitchFamily="18" charset="0"/>
              </a:rPr>
              <a:t>tistically</a:t>
            </a:r>
            <a:r>
              <a:rPr lang="it-IT" sz="1800" dirty="0">
                <a:effectLst/>
                <a:latin typeface="Times New Roman" panose="02020603050405020304" pitchFamily="18" charset="0"/>
                <a:cs typeface="Times New Roman" panose="02020603050405020304" pitchFamily="18" charset="0"/>
              </a:rPr>
              <a:t> </a:t>
            </a:r>
            <a:r>
              <a:rPr lang="it-IT" sz="1800" dirty="0" err="1">
                <a:effectLst/>
                <a:latin typeface="Times New Roman" panose="02020603050405020304" pitchFamily="18" charset="0"/>
                <a:cs typeface="Times New Roman" panose="02020603050405020304" pitchFamily="18" charset="0"/>
              </a:rPr>
              <a:t>different</a:t>
            </a:r>
            <a:r>
              <a:rPr lang="it-IT" sz="1800" dirty="0">
                <a:effectLst/>
                <a:latin typeface="Times New Roman" panose="02020603050405020304" pitchFamily="18" charset="0"/>
                <a:cs typeface="Times New Roman" panose="02020603050405020304" pitchFamily="18" charset="0"/>
              </a:rPr>
              <a:t> (</a:t>
            </a:r>
            <a:r>
              <a:rPr lang="it-IT" sz="1800" dirty="0" err="1">
                <a:effectLst/>
                <a:latin typeface="Times New Roman" panose="02020603050405020304" pitchFamily="18" charset="0"/>
                <a:cs typeface="Times New Roman" panose="02020603050405020304" pitchFamily="18" charset="0"/>
              </a:rPr>
              <a:t>mean</a:t>
            </a:r>
            <a:r>
              <a:rPr lang="it-IT" sz="1800" dirty="0">
                <a:effectLst/>
                <a:latin typeface="Times New Roman" panose="02020603050405020304" pitchFamily="18" charset="0"/>
                <a:cs typeface="Times New Roman" panose="02020603050405020304" pitchFamily="18" charset="0"/>
              </a:rPr>
              <a:t> </a:t>
            </a:r>
            <a:r>
              <a:rPr lang="it-IT" sz="1800" dirty="0" err="1">
                <a:effectLst/>
                <a:latin typeface="Times New Roman" panose="02020603050405020304" pitchFamily="18" charset="0"/>
                <a:cs typeface="Times New Roman" panose="02020603050405020304" pitchFamily="18" charset="0"/>
              </a:rPr>
              <a:t>total</a:t>
            </a:r>
            <a:r>
              <a:rPr lang="it-IT" sz="1800" dirty="0">
                <a:effectLst/>
                <a:latin typeface="Times New Roman" panose="02020603050405020304" pitchFamily="18" charset="0"/>
                <a:cs typeface="Times New Roman" panose="02020603050405020304" pitchFamily="18" charset="0"/>
              </a:rPr>
              <a:t> cost for R-SG and L-SG </a:t>
            </a:r>
            <a:r>
              <a:rPr lang="it-IT" sz="1800" dirty="0" err="1">
                <a:effectLst/>
                <a:latin typeface="Times New Roman" panose="02020603050405020304" pitchFamily="18" charset="0"/>
                <a:cs typeface="Times New Roman" panose="02020603050405020304" pitchFamily="18" charset="0"/>
              </a:rPr>
              <a:t>was</a:t>
            </a:r>
            <a:r>
              <a:rPr lang="it-IT" sz="1800" dirty="0">
                <a:effectLst/>
                <a:latin typeface="Times New Roman" panose="02020603050405020304" pitchFamily="18" charset="0"/>
                <a:cs typeface="Times New Roman" panose="02020603050405020304" pitchFamily="18" charset="0"/>
              </a:rPr>
              <a:t> $5308.99 and $4918.88, </a:t>
            </a:r>
            <a:r>
              <a:rPr lang="it-IT" sz="1800" dirty="0" err="1">
                <a:effectLst/>
                <a:latin typeface="Times New Roman" panose="02020603050405020304" pitchFamily="18" charset="0"/>
                <a:cs typeface="Times New Roman" panose="02020603050405020304" pitchFamily="18" charset="0"/>
              </a:rPr>
              <a:t>respectively</a:t>
            </a:r>
            <a:r>
              <a:rPr lang="it-IT" sz="1800" dirty="0">
                <a:effectLst/>
                <a:latin typeface="Times New Roman" panose="02020603050405020304" pitchFamily="18" charset="0"/>
                <a:cs typeface="Times New Roman" panose="02020603050405020304" pitchFamily="18" charset="0"/>
              </a:rPr>
              <a:t>). Operating time cost </a:t>
            </a:r>
            <a:r>
              <a:rPr lang="it-IT" sz="1800" dirty="0" err="1">
                <a:effectLst/>
                <a:latin typeface="Times New Roman" panose="02020603050405020304" pitchFamily="18" charset="0"/>
                <a:cs typeface="Times New Roman" panose="02020603050405020304" pitchFamily="18" charset="0"/>
              </a:rPr>
              <a:t>was</a:t>
            </a:r>
            <a:r>
              <a:rPr lang="it-IT" sz="1800" dirty="0">
                <a:effectLst/>
                <a:latin typeface="Times New Roman" panose="02020603050405020304" pitchFamily="18" charset="0"/>
                <a:cs typeface="Times New Roman" panose="02020603050405020304" pitchFamily="18" charset="0"/>
              </a:rPr>
              <a:t> </a:t>
            </a:r>
            <a:r>
              <a:rPr lang="it-IT" sz="1800" dirty="0" err="1">
                <a:effectLst/>
                <a:latin typeface="Times New Roman" panose="02020603050405020304" pitchFamily="18" charset="0"/>
                <a:cs typeface="Times New Roman" panose="02020603050405020304" pitchFamily="18" charset="0"/>
              </a:rPr>
              <a:t>significantly</a:t>
            </a:r>
            <a:r>
              <a:rPr lang="it-IT" sz="1800" dirty="0">
                <a:effectLst/>
                <a:latin typeface="Times New Roman" panose="02020603050405020304" pitchFamily="18" charset="0"/>
                <a:cs typeface="Times New Roman" panose="02020603050405020304" pitchFamily="18" charset="0"/>
              </a:rPr>
              <a:t> </a:t>
            </a:r>
            <a:r>
              <a:rPr lang="it-IT" sz="1800" dirty="0" err="1">
                <a:effectLst/>
                <a:latin typeface="Times New Roman" panose="02020603050405020304" pitchFamily="18" charset="0"/>
                <a:cs typeface="Times New Roman" panose="02020603050405020304" pitchFamily="18" charset="0"/>
              </a:rPr>
              <a:t>higher</a:t>
            </a:r>
            <a:r>
              <a:rPr lang="it-IT" sz="1800" dirty="0">
                <a:effectLst/>
                <a:latin typeface="Times New Roman" panose="02020603050405020304" pitchFamily="18" charset="0"/>
                <a:cs typeface="Times New Roman" panose="02020603050405020304" pitchFamily="18" charset="0"/>
              </a:rPr>
              <a:t> for R-SG </a:t>
            </a:r>
            <a:r>
              <a:rPr lang="it-IT" sz="1800" dirty="0" err="1">
                <a:effectLst/>
                <a:latin typeface="Times New Roman" panose="02020603050405020304" pitchFamily="18" charset="0"/>
                <a:cs typeface="Times New Roman" panose="02020603050405020304" pitchFamily="18" charset="0"/>
              </a:rPr>
              <a:t>compared</a:t>
            </a:r>
            <a:r>
              <a:rPr lang="it-IT" sz="1800" dirty="0">
                <a:effectLst/>
                <a:latin typeface="Times New Roman" panose="02020603050405020304" pitchFamily="18" charset="0"/>
                <a:cs typeface="Times New Roman" panose="02020603050405020304" pitchFamily="18" charset="0"/>
              </a:rPr>
              <a:t> with L-SG ($1340 versus $112 for R-SG and L-SG, </a:t>
            </a:r>
            <a:r>
              <a:rPr lang="it-IT" sz="1800" dirty="0" err="1">
                <a:effectLst/>
                <a:latin typeface="Times New Roman" panose="02020603050405020304" pitchFamily="18" charset="0"/>
                <a:cs typeface="Times New Roman" panose="02020603050405020304" pitchFamily="18" charset="0"/>
              </a:rPr>
              <a:t>respectively</a:t>
            </a:r>
            <a:r>
              <a:rPr lang="it-IT" sz="1800" dirty="0">
                <a:effectLst/>
                <a:latin typeface="Times New Roman" panose="02020603050405020304" pitchFamily="18" charset="0"/>
                <a:cs typeface="Times New Roman" panose="02020603050405020304" pitchFamily="18" charset="0"/>
              </a:rPr>
              <a:t>). R-SG </a:t>
            </a:r>
            <a:r>
              <a:rPr lang="it-IT" sz="1800" dirty="0" err="1">
                <a:effectLst/>
                <a:latin typeface="Times New Roman" panose="02020603050405020304" pitchFamily="18" charset="0"/>
                <a:cs typeface="Times New Roman" panose="02020603050405020304" pitchFamily="18" charset="0"/>
              </a:rPr>
              <a:t>had</a:t>
            </a:r>
            <a:r>
              <a:rPr lang="it-IT" sz="1800" dirty="0">
                <a:effectLst/>
                <a:latin typeface="Times New Roman" panose="02020603050405020304" pitchFamily="18" charset="0"/>
                <a:cs typeface="Times New Roman" panose="02020603050405020304" pitchFamily="18" charset="0"/>
              </a:rPr>
              <a:t> a </a:t>
            </a:r>
            <a:r>
              <a:rPr lang="it-IT" sz="1800" dirty="0" err="1">
                <a:effectLst/>
                <a:latin typeface="Times New Roman" panose="02020603050405020304" pitchFamily="18" charset="0"/>
                <a:cs typeface="Times New Roman" panose="02020603050405020304" pitchFamily="18" charset="0"/>
              </a:rPr>
              <a:t>shorter</a:t>
            </a:r>
            <a:r>
              <a:rPr lang="it-IT" sz="1800" dirty="0">
                <a:effectLst/>
                <a:latin typeface="Times New Roman" panose="02020603050405020304" pitchFamily="18" charset="0"/>
                <a:cs typeface="Times New Roman" panose="02020603050405020304" pitchFamily="18" charset="0"/>
              </a:rPr>
              <a:t> </a:t>
            </a:r>
            <a:r>
              <a:rPr lang="it-IT" sz="1800" dirty="0" err="1">
                <a:effectLst/>
                <a:latin typeface="Times New Roman" panose="02020603050405020304" pitchFamily="18" charset="0"/>
                <a:cs typeface="Times New Roman" panose="02020603050405020304" pitchFamily="18" charset="0"/>
              </a:rPr>
              <a:t>length</a:t>
            </a:r>
            <a:r>
              <a:rPr lang="it-IT" sz="1800" dirty="0">
                <a:effectLst/>
                <a:latin typeface="Times New Roman" panose="02020603050405020304" pitchFamily="18" charset="0"/>
                <a:cs typeface="Times New Roman" panose="02020603050405020304" pitchFamily="18" charset="0"/>
              </a:rPr>
              <a:t> of stay </a:t>
            </a:r>
            <a:r>
              <a:rPr lang="it-IT" sz="1800" dirty="0" err="1">
                <a:effectLst/>
                <a:latin typeface="Times New Roman" panose="02020603050405020304" pitchFamily="18" charset="0"/>
                <a:cs typeface="Times New Roman" panose="02020603050405020304" pitchFamily="18" charset="0"/>
              </a:rPr>
              <a:t>compared</a:t>
            </a:r>
            <a:r>
              <a:rPr lang="it-IT" sz="1800" dirty="0">
                <a:effectLst/>
                <a:latin typeface="Times New Roman" panose="02020603050405020304" pitchFamily="18" charset="0"/>
                <a:cs typeface="Times New Roman" panose="02020603050405020304" pitchFamily="18" charset="0"/>
              </a:rPr>
              <a:t> with L-SG (1.4 versus 1.5 d, </a:t>
            </a:r>
            <a:r>
              <a:rPr lang="it-IT" sz="1800" dirty="0" err="1">
                <a:effectLst/>
                <a:latin typeface="Times New Roman" panose="02020603050405020304" pitchFamily="18" charset="0"/>
                <a:cs typeface="Times New Roman" panose="02020603050405020304" pitchFamily="18" charset="0"/>
              </a:rPr>
              <a:t>respectively</a:t>
            </a:r>
            <a:r>
              <a:rPr lang="it-IT" sz="1800" dirty="0">
                <a:effectLst/>
                <a:latin typeface="Times New Roman" panose="02020603050405020304" pitchFamily="18" charset="0"/>
                <a:cs typeface="Times New Roman" panose="02020603050405020304" pitchFamily="18" charset="0"/>
              </a:rPr>
              <a:t>).</a:t>
            </a:r>
            <a:br>
              <a:rPr lang="it-IT" sz="1800" dirty="0">
                <a:effectLst/>
                <a:latin typeface="AdvPSA88A"/>
              </a:rPr>
            </a:br>
            <a:endParaRPr lang="it-IT" dirty="0"/>
          </a:p>
        </p:txBody>
      </p:sp>
      <p:pic>
        <p:nvPicPr>
          <p:cNvPr id="10" name="Immagine 9" descr="Immagine che contiene testo, schermata, Carattere, numero&#10;&#10;Descrizione generata automaticamente">
            <a:extLst>
              <a:ext uri="{FF2B5EF4-FFF2-40B4-BE49-F238E27FC236}">
                <a16:creationId xmlns:a16="http://schemas.microsoft.com/office/drawing/2014/main" id="{CAC4357E-2766-EA37-8DCF-5928D9796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0806" y="4284086"/>
            <a:ext cx="3858986" cy="2365926"/>
          </a:xfrm>
          <a:prstGeom prst="rect">
            <a:avLst/>
          </a:prstGeom>
        </p:spPr>
      </p:pic>
      <p:pic>
        <p:nvPicPr>
          <p:cNvPr id="12" name="Immagine 11" descr="Immagine che contiene testo, schermata, Carattere, numero&#10;&#10;Descrizione generata automaticamente">
            <a:extLst>
              <a:ext uri="{FF2B5EF4-FFF2-40B4-BE49-F238E27FC236}">
                <a16:creationId xmlns:a16="http://schemas.microsoft.com/office/drawing/2014/main" id="{A04E4EC6-2788-D0A5-25B4-4C36AAF0C4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1485" y="4284086"/>
            <a:ext cx="4350515" cy="2365926"/>
          </a:xfrm>
          <a:prstGeom prst="rect">
            <a:avLst/>
          </a:prstGeom>
        </p:spPr>
      </p:pic>
      <p:pic>
        <p:nvPicPr>
          <p:cNvPr id="14" name="Immagine 13" descr="Immagine che contiene testo, schermata, ricevuta, Carattere&#10;&#10;Descrizione generata automaticamente">
            <a:extLst>
              <a:ext uri="{FF2B5EF4-FFF2-40B4-BE49-F238E27FC236}">
                <a16:creationId xmlns:a16="http://schemas.microsoft.com/office/drawing/2014/main" id="{500A84D0-50BB-F0C9-4309-59E038E538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433" y="4284086"/>
            <a:ext cx="3697373" cy="2365926"/>
          </a:xfrm>
          <a:prstGeom prst="rect">
            <a:avLst/>
          </a:prstGeom>
        </p:spPr>
      </p:pic>
    </p:spTree>
    <p:extLst>
      <p:ext uri="{BB962C8B-B14F-4D97-AF65-F5344CB8AC3E}">
        <p14:creationId xmlns:p14="http://schemas.microsoft.com/office/powerpoint/2010/main" val="3092512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testo, schermata, Carattere&#10;&#10;Descrizione generata automaticamente">
            <a:extLst>
              <a:ext uri="{FF2B5EF4-FFF2-40B4-BE49-F238E27FC236}">
                <a16:creationId xmlns:a16="http://schemas.microsoft.com/office/drawing/2014/main" id="{8A879769-0745-1973-42EF-2710C73CF8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6" y="704522"/>
            <a:ext cx="5889171" cy="2591235"/>
          </a:xfrm>
          <a:prstGeom prst="rect">
            <a:avLst/>
          </a:prstGeom>
        </p:spPr>
      </p:pic>
      <p:sp>
        <p:nvSpPr>
          <p:cNvPr id="3" name="CasellaDiTesto 2">
            <a:extLst>
              <a:ext uri="{FF2B5EF4-FFF2-40B4-BE49-F238E27FC236}">
                <a16:creationId xmlns:a16="http://schemas.microsoft.com/office/drawing/2014/main" id="{BCAC7DA3-EA8D-EE67-E522-E543822D3DC8}"/>
              </a:ext>
            </a:extLst>
          </p:cNvPr>
          <p:cNvSpPr txBox="1"/>
          <p:nvPr/>
        </p:nvSpPr>
        <p:spPr>
          <a:xfrm>
            <a:off x="239485" y="0"/>
            <a:ext cx="3222172" cy="461665"/>
          </a:xfrm>
          <a:prstGeom prst="rect">
            <a:avLst/>
          </a:prstGeom>
          <a:noFill/>
        </p:spPr>
        <p:txBody>
          <a:bodyPr wrap="square" rtlCol="0">
            <a:spAutoFit/>
          </a:bodyPr>
          <a:lstStyle/>
          <a:p>
            <a:r>
              <a:rPr lang="it-IT" sz="2400" dirty="0" err="1"/>
              <a:t>Where</a:t>
            </a:r>
            <a:r>
              <a:rPr lang="it-IT" sz="2400" dirty="0"/>
              <a:t> </a:t>
            </a:r>
            <a:r>
              <a:rPr lang="it-IT" sz="2400" dirty="0" err="1"/>
              <a:t>is</a:t>
            </a:r>
            <a:r>
              <a:rPr lang="it-IT" sz="2400" dirty="0"/>
              <a:t> the </a:t>
            </a:r>
            <a:r>
              <a:rPr lang="it-IT" sz="2400" dirty="0" err="1"/>
              <a:t>problem</a:t>
            </a:r>
            <a:r>
              <a:rPr lang="it-IT" sz="2400" dirty="0"/>
              <a:t>?</a:t>
            </a:r>
          </a:p>
        </p:txBody>
      </p:sp>
      <p:pic>
        <p:nvPicPr>
          <p:cNvPr id="5" name="Immagine 4" descr="Immagine che contiene testo, menu, schermata, documento&#10;&#10;Descrizione generata automaticamente">
            <a:extLst>
              <a:ext uri="{FF2B5EF4-FFF2-40B4-BE49-F238E27FC236}">
                <a16:creationId xmlns:a16="http://schemas.microsoft.com/office/drawing/2014/main" id="{FE2B1A37-B6D4-EFF8-323E-21B7FE2DA6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1066800"/>
            <a:ext cx="6324600" cy="4724400"/>
          </a:xfrm>
          <a:prstGeom prst="rect">
            <a:avLst/>
          </a:prstGeom>
        </p:spPr>
      </p:pic>
      <p:pic>
        <p:nvPicPr>
          <p:cNvPr id="7" name="Immagine 6" descr="Immagine che contiene testo, Carattere, schermata, informazione&#10;&#10;Descrizione generata automaticamente">
            <a:extLst>
              <a:ext uri="{FF2B5EF4-FFF2-40B4-BE49-F238E27FC236}">
                <a16:creationId xmlns:a16="http://schemas.microsoft.com/office/drawing/2014/main" id="{D307F33D-1924-B688-BA14-D69B9459F6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 y="3941863"/>
            <a:ext cx="5181600" cy="2374900"/>
          </a:xfrm>
          <a:prstGeom prst="rect">
            <a:avLst/>
          </a:prstGeom>
        </p:spPr>
      </p:pic>
      <p:sp>
        <p:nvSpPr>
          <p:cNvPr id="4" name="Rettangolo 3">
            <a:extLst>
              <a:ext uri="{FF2B5EF4-FFF2-40B4-BE49-F238E27FC236}">
                <a16:creationId xmlns:a16="http://schemas.microsoft.com/office/drawing/2014/main" id="{AB75B5CA-D8F3-A425-66AA-4DE5DD42D2AD}"/>
              </a:ext>
            </a:extLst>
          </p:cNvPr>
          <p:cNvSpPr/>
          <p:nvPr/>
        </p:nvSpPr>
        <p:spPr>
          <a:xfrm>
            <a:off x="9318171" y="3842657"/>
            <a:ext cx="653143" cy="195943"/>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F610897E-D487-FA60-4DFB-BABBBB6E3E52}"/>
              </a:ext>
            </a:extLst>
          </p:cNvPr>
          <p:cNvSpPr/>
          <p:nvPr/>
        </p:nvSpPr>
        <p:spPr>
          <a:xfrm>
            <a:off x="10504713" y="3831771"/>
            <a:ext cx="653143" cy="195943"/>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60265F46-DDEA-B791-925E-43A945F31504}"/>
              </a:ext>
            </a:extLst>
          </p:cNvPr>
          <p:cNvSpPr/>
          <p:nvPr/>
        </p:nvSpPr>
        <p:spPr>
          <a:xfrm>
            <a:off x="9318171" y="5072743"/>
            <a:ext cx="794658" cy="185057"/>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89C1B90D-B212-8B3B-5E51-08035BA3A755}"/>
              </a:ext>
            </a:extLst>
          </p:cNvPr>
          <p:cNvSpPr/>
          <p:nvPr/>
        </p:nvSpPr>
        <p:spPr>
          <a:xfrm>
            <a:off x="10504713" y="5061857"/>
            <a:ext cx="898073" cy="206829"/>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172157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descr="Immagine che contiene design&#10;&#10;Descrizione generata automaticamente con attendibilità media">
            <a:extLst>
              <a:ext uri="{FF2B5EF4-FFF2-40B4-BE49-F238E27FC236}">
                <a16:creationId xmlns:a16="http://schemas.microsoft.com/office/drawing/2014/main" id="{6CABEE5F-B2FE-0C30-E42F-F795401C5384}"/>
              </a:ext>
            </a:extLst>
          </p:cNvPr>
          <p:cNvPicPr>
            <a:picLocks noChangeAspect="1"/>
          </p:cNvPicPr>
          <p:nvPr/>
        </p:nvPicPr>
        <p:blipFill rotWithShape="1">
          <a:blip r:embed="rId2"/>
          <a:srcRect t="17754" b="13409"/>
          <a:stretch/>
        </p:blipFill>
        <p:spPr>
          <a:xfrm>
            <a:off x="4822788" y="1039935"/>
            <a:ext cx="6722038" cy="4627217"/>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sp>
        <p:nvSpPr>
          <p:cNvPr id="3" name="CasellaDiTesto 2">
            <a:extLst>
              <a:ext uri="{FF2B5EF4-FFF2-40B4-BE49-F238E27FC236}">
                <a16:creationId xmlns:a16="http://schemas.microsoft.com/office/drawing/2014/main" id="{F14F9428-6341-51CF-17B7-B0C7E65613A4}"/>
              </a:ext>
            </a:extLst>
          </p:cNvPr>
          <p:cNvSpPr txBox="1"/>
          <p:nvPr/>
        </p:nvSpPr>
        <p:spPr>
          <a:xfrm>
            <a:off x="239486" y="0"/>
            <a:ext cx="2652570" cy="461665"/>
          </a:xfrm>
          <a:prstGeom prst="rect">
            <a:avLst/>
          </a:prstGeom>
          <a:noFill/>
        </p:spPr>
        <p:txBody>
          <a:bodyPr wrap="square" rtlCol="0">
            <a:spAutoFit/>
          </a:bodyPr>
          <a:lstStyle/>
          <a:p>
            <a:r>
              <a:rPr lang="it-IT" sz="2400" dirty="0"/>
              <a:t>RSG: How </a:t>
            </a:r>
            <a:r>
              <a:rPr lang="it-IT" sz="2400" dirty="0" err="1"/>
              <a:t>we</a:t>
            </a:r>
            <a:r>
              <a:rPr lang="it-IT" sz="2400" dirty="0"/>
              <a:t> do </a:t>
            </a:r>
            <a:r>
              <a:rPr lang="it-IT" sz="2400" dirty="0" err="1"/>
              <a:t>it</a:t>
            </a:r>
            <a:endParaRPr lang="it-IT" sz="2400" dirty="0"/>
          </a:p>
        </p:txBody>
      </p:sp>
      <p:grpSp>
        <p:nvGrpSpPr>
          <p:cNvPr id="5" name="Gruppo 4">
            <a:extLst>
              <a:ext uri="{FF2B5EF4-FFF2-40B4-BE49-F238E27FC236}">
                <a16:creationId xmlns:a16="http://schemas.microsoft.com/office/drawing/2014/main" id="{FE13A232-6855-0548-401B-9483AD73BDEC}"/>
              </a:ext>
            </a:extLst>
          </p:cNvPr>
          <p:cNvGrpSpPr/>
          <p:nvPr/>
        </p:nvGrpSpPr>
        <p:grpSpPr>
          <a:xfrm>
            <a:off x="315686" y="729116"/>
            <a:ext cx="10515600" cy="621640"/>
            <a:chOff x="0" y="531"/>
            <a:chExt cx="10515600" cy="621640"/>
          </a:xfrm>
        </p:grpSpPr>
        <p:sp>
          <p:nvSpPr>
            <p:cNvPr id="6" name="Rettangolo 5">
              <a:extLst>
                <a:ext uri="{FF2B5EF4-FFF2-40B4-BE49-F238E27FC236}">
                  <a16:creationId xmlns:a16="http://schemas.microsoft.com/office/drawing/2014/main" id="{BED6A69E-40E2-B387-63B5-89E597D7487C}"/>
                </a:ext>
              </a:extLst>
            </p:cNvPr>
            <p:cNvSpPr/>
            <p:nvPr/>
          </p:nvSpPr>
          <p:spPr>
            <a:xfrm>
              <a:off x="0" y="531"/>
              <a:ext cx="10515600" cy="62164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it-IT"/>
            </a:p>
          </p:txBody>
        </p:sp>
        <p:sp>
          <p:nvSpPr>
            <p:cNvPr id="7" name="CasellaDiTesto 6">
              <a:extLst>
                <a:ext uri="{FF2B5EF4-FFF2-40B4-BE49-F238E27FC236}">
                  <a16:creationId xmlns:a16="http://schemas.microsoft.com/office/drawing/2014/main" id="{9FFC3057-01AF-2973-6444-E85DF4BBBB4D}"/>
                </a:ext>
              </a:extLst>
            </p:cNvPr>
            <p:cNvSpPr txBox="1"/>
            <p:nvPr/>
          </p:nvSpPr>
          <p:spPr>
            <a:xfrm>
              <a:off x="0" y="531"/>
              <a:ext cx="10515600" cy="62164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342900" lvl="0" indent="-342900" algn="l" defTabSz="889000">
                <a:lnSpc>
                  <a:spcPct val="200000"/>
                </a:lnSpc>
                <a:spcBef>
                  <a:spcPct val="0"/>
                </a:spcBef>
                <a:spcAft>
                  <a:spcPct val="35000"/>
                </a:spcAft>
                <a:buFont typeface="Arial" panose="020B0604020202020204" pitchFamily="34" charset="0"/>
                <a:buChar char="•"/>
              </a:pPr>
              <a:r>
                <a:rPr lang="it-IT" sz="2000" dirty="0" err="1">
                  <a:latin typeface="+mj-lt"/>
                </a:rPr>
                <a:t>Trocars</a:t>
              </a:r>
              <a:r>
                <a:rPr lang="it-IT" sz="2000" dirty="0">
                  <a:latin typeface="+mj-lt"/>
                </a:rPr>
                <a:t> placement and docking</a:t>
              </a:r>
            </a:p>
            <a:p>
              <a:pPr marL="342900" lvl="0" indent="-342900" algn="l" defTabSz="889000">
                <a:lnSpc>
                  <a:spcPct val="200000"/>
                </a:lnSpc>
                <a:spcBef>
                  <a:spcPct val="0"/>
                </a:spcBef>
                <a:spcAft>
                  <a:spcPct val="35000"/>
                </a:spcAft>
                <a:buFont typeface="Arial" panose="020B0604020202020204" pitchFamily="34" charset="0"/>
                <a:buChar char="•"/>
              </a:pPr>
              <a:r>
                <a:rPr lang="it-IT" sz="2000" dirty="0">
                  <a:latin typeface="+mj-lt"/>
                </a:rPr>
                <a:t>Targeting</a:t>
              </a:r>
            </a:p>
            <a:p>
              <a:pPr marL="342900" lvl="0" indent="-342900" algn="l" defTabSz="889000">
                <a:lnSpc>
                  <a:spcPct val="200000"/>
                </a:lnSpc>
                <a:spcBef>
                  <a:spcPct val="0"/>
                </a:spcBef>
                <a:spcAft>
                  <a:spcPct val="35000"/>
                </a:spcAft>
                <a:buFont typeface="Arial" panose="020B0604020202020204" pitchFamily="34" charset="0"/>
                <a:buChar char="•"/>
              </a:pPr>
              <a:r>
                <a:rPr lang="it-IT" sz="2000" dirty="0" err="1">
                  <a:solidFill>
                    <a:srgbClr val="333333"/>
                  </a:solidFill>
                  <a:highlight>
                    <a:srgbClr val="FFFFFF"/>
                  </a:highlight>
                  <a:latin typeface="+mj-lt"/>
                </a:rPr>
                <a:t>D</a:t>
              </a:r>
              <a:r>
                <a:rPr lang="it-IT" sz="2000" b="0" i="0" u="none" strike="noStrike" dirty="0" err="1">
                  <a:solidFill>
                    <a:srgbClr val="333333"/>
                  </a:solidFill>
                  <a:effectLst/>
                  <a:highlight>
                    <a:srgbClr val="FFFFFF"/>
                  </a:highlight>
                  <a:latin typeface="+mj-lt"/>
                </a:rPr>
                <a:t>issection</a:t>
              </a:r>
              <a:r>
                <a:rPr lang="it-IT" sz="2000" b="0" i="0" u="none" strike="noStrike" dirty="0">
                  <a:solidFill>
                    <a:srgbClr val="333333"/>
                  </a:solidFill>
                  <a:effectLst/>
                  <a:highlight>
                    <a:srgbClr val="FFFFFF"/>
                  </a:highlight>
                  <a:latin typeface="+mj-lt"/>
                </a:rPr>
                <a:t> of the </a:t>
              </a:r>
              <a:r>
                <a:rPr lang="it-IT" sz="2000" b="0" i="0" u="none" strike="noStrike" dirty="0" err="1">
                  <a:solidFill>
                    <a:srgbClr val="333333"/>
                  </a:solidFill>
                  <a:effectLst/>
                  <a:highlight>
                    <a:srgbClr val="FFFFFF"/>
                  </a:highlight>
                  <a:latin typeface="+mj-lt"/>
                </a:rPr>
                <a:t>greater</a:t>
              </a:r>
              <a:r>
                <a:rPr lang="it-IT" sz="2000" b="0" i="0" u="none" strike="noStrike" dirty="0">
                  <a:solidFill>
                    <a:srgbClr val="333333"/>
                  </a:solidFill>
                  <a:effectLst/>
                  <a:highlight>
                    <a:srgbClr val="FFFFFF"/>
                  </a:highlight>
                  <a:latin typeface="+mj-lt"/>
                </a:rPr>
                <a:t> curvature</a:t>
              </a:r>
            </a:p>
            <a:p>
              <a:pPr marL="342900" lvl="0" indent="-342900" algn="l" defTabSz="889000">
                <a:lnSpc>
                  <a:spcPct val="200000"/>
                </a:lnSpc>
                <a:spcBef>
                  <a:spcPct val="0"/>
                </a:spcBef>
                <a:spcAft>
                  <a:spcPct val="35000"/>
                </a:spcAft>
                <a:buFont typeface="Arial" panose="020B0604020202020204" pitchFamily="34" charset="0"/>
                <a:buChar char="•"/>
              </a:pPr>
              <a:r>
                <a:rPr lang="it-IT" sz="2000" dirty="0">
                  <a:solidFill>
                    <a:srgbClr val="333333"/>
                  </a:solidFill>
                  <a:highlight>
                    <a:srgbClr val="FFFFFF"/>
                  </a:highlight>
                  <a:latin typeface="+mj-lt"/>
                </a:rPr>
                <a:t>36FR </a:t>
              </a:r>
              <a:r>
                <a:rPr lang="it-IT" sz="2000" dirty="0" err="1">
                  <a:solidFill>
                    <a:srgbClr val="333333"/>
                  </a:solidFill>
                  <a:highlight>
                    <a:srgbClr val="FFFFFF"/>
                  </a:highlight>
                  <a:latin typeface="+mj-lt"/>
                </a:rPr>
                <a:t>Bougie</a:t>
              </a:r>
              <a:endParaRPr lang="it-IT" sz="2000" dirty="0">
                <a:solidFill>
                  <a:srgbClr val="333333"/>
                </a:solidFill>
                <a:highlight>
                  <a:srgbClr val="FFFFFF"/>
                </a:highlight>
                <a:latin typeface="+mj-lt"/>
              </a:endParaRPr>
            </a:p>
            <a:p>
              <a:pPr marL="342900" lvl="0" indent="-342900" algn="l" defTabSz="889000">
                <a:lnSpc>
                  <a:spcPct val="200000"/>
                </a:lnSpc>
                <a:spcBef>
                  <a:spcPct val="0"/>
                </a:spcBef>
                <a:spcAft>
                  <a:spcPct val="35000"/>
                </a:spcAft>
                <a:buFont typeface="Arial" panose="020B0604020202020204" pitchFamily="34" charset="0"/>
                <a:buChar char="•"/>
              </a:pPr>
              <a:r>
                <a:rPr lang="it-IT" sz="2000" dirty="0">
                  <a:solidFill>
                    <a:srgbClr val="333333"/>
                  </a:solidFill>
                  <a:highlight>
                    <a:srgbClr val="FFFFFF"/>
                  </a:highlight>
                  <a:latin typeface="+mj-lt"/>
                </a:rPr>
                <a:t>Vertical </a:t>
              </a:r>
              <a:r>
                <a:rPr lang="it-IT" sz="2000" dirty="0" err="1">
                  <a:solidFill>
                    <a:srgbClr val="333333"/>
                  </a:solidFill>
                  <a:highlight>
                    <a:srgbClr val="FFFFFF"/>
                  </a:highlight>
                  <a:latin typeface="+mj-lt"/>
                </a:rPr>
                <a:t>gastrectomy</a:t>
              </a:r>
              <a:endParaRPr lang="it-IT" sz="2000" dirty="0">
                <a:solidFill>
                  <a:srgbClr val="333333"/>
                </a:solidFill>
                <a:highlight>
                  <a:srgbClr val="FFFFFF"/>
                </a:highlight>
                <a:latin typeface="+mj-lt"/>
              </a:endParaRPr>
            </a:p>
            <a:p>
              <a:pPr marL="342900" lvl="0" indent="-342900" algn="l" defTabSz="889000">
                <a:lnSpc>
                  <a:spcPct val="200000"/>
                </a:lnSpc>
                <a:spcBef>
                  <a:spcPct val="0"/>
                </a:spcBef>
                <a:spcAft>
                  <a:spcPct val="35000"/>
                </a:spcAft>
                <a:buFont typeface="Arial" panose="020B0604020202020204" pitchFamily="34" charset="0"/>
                <a:buChar char="•"/>
              </a:pPr>
              <a:r>
                <a:rPr lang="it-IT" sz="2000" dirty="0" err="1">
                  <a:solidFill>
                    <a:srgbClr val="333333"/>
                  </a:solidFill>
                  <a:highlight>
                    <a:srgbClr val="FFFFFF"/>
                  </a:highlight>
                  <a:latin typeface="+mj-lt"/>
                </a:rPr>
                <a:t>Methylene</a:t>
              </a:r>
              <a:r>
                <a:rPr lang="it-IT" sz="2000" dirty="0">
                  <a:solidFill>
                    <a:srgbClr val="333333"/>
                  </a:solidFill>
                  <a:highlight>
                    <a:srgbClr val="FFFFFF"/>
                  </a:highlight>
                  <a:latin typeface="+mj-lt"/>
                </a:rPr>
                <a:t>-blue test</a:t>
              </a:r>
            </a:p>
            <a:p>
              <a:pPr marL="342900" lvl="0" indent="-342900" algn="l" defTabSz="889000">
                <a:lnSpc>
                  <a:spcPct val="200000"/>
                </a:lnSpc>
                <a:spcBef>
                  <a:spcPct val="0"/>
                </a:spcBef>
                <a:spcAft>
                  <a:spcPct val="35000"/>
                </a:spcAft>
                <a:buFont typeface="Arial" panose="020B0604020202020204" pitchFamily="34" charset="0"/>
                <a:buChar char="•"/>
              </a:pPr>
              <a:r>
                <a:rPr lang="it-IT" sz="2000" dirty="0" err="1">
                  <a:solidFill>
                    <a:srgbClr val="333333"/>
                  </a:solidFill>
                  <a:highlight>
                    <a:srgbClr val="FFFFFF"/>
                  </a:highlight>
                  <a:latin typeface="+mj-lt"/>
                </a:rPr>
                <a:t>Abdominal</a:t>
              </a:r>
              <a:r>
                <a:rPr lang="it-IT" sz="2000" dirty="0">
                  <a:solidFill>
                    <a:srgbClr val="333333"/>
                  </a:solidFill>
                  <a:highlight>
                    <a:srgbClr val="FFFFFF"/>
                  </a:highlight>
                  <a:latin typeface="+mj-lt"/>
                </a:rPr>
                <a:t> Drain</a:t>
              </a:r>
              <a:endParaRPr lang="it-IT" sz="2000" dirty="0">
                <a:latin typeface="+mj-lt"/>
              </a:endParaRPr>
            </a:p>
            <a:p>
              <a:pPr marL="0" lvl="0" indent="0" algn="l" defTabSz="889000">
                <a:lnSpc>
                  <a:spcPct val="100000"/>
                </a:lnSpc>
                <a:spcBef>
                  <a:spcPct val="0"/>
                </a:spcBef>
                <a:spcAft>
                  <a:spcPct val="35000"/>
                </a:spcAft>
                <a:buNone/>
              </a:pPr>
              <a:endParaRPr lang="it-IT" sz="2000" dirty="0"/>
            </a:p>
            <a:p>
              <a:pPr marL="0" lvl="0" indent="0" algn="l" defTabSz="889000">
                <a:lnSpc>
                  <a:spcPct val="100000"/>
                </a:lnSpc>
                <a:spcBef>
                  <a:spcPct val="0"/>
                </a:spcBef>
                <a:spcAft>
                  <a:spcPct val="35000"/>
                </a:spcAft>
                <a:buNone/>
              </a:pPr>
              <a:endParaRPr lang="en-US" sz="2000" kern="1200" dirty="0"/>
            </a:p>
          </p:txBody>
        </p:sp>
      </p:grpSp>
    </p:spTree>
    <p:extLst>
      <p:ext uri="{BB962C8B-B14F-4D97-AF65-F5344CB8AC3E}">
        <p14:creationId xmlns:p14="http://schemas.microsoft.com/office/powerpoint/2010/main" val="4012605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descr="Immagine che contiene design&#10;&#10;Descrizione generata automaticamente con attendibilità media">
            <a:extLst>
              <a:ext uri="{FF2B5EF4-FFF2-40B4-BE49-F238E27FC236}">
                <a16:creationId xmlns:a16="http://schemas.microsoft.com/office/drawing/2014/main" id="{6CABEE5F-B2FE-0C30-E42F-F795401C5384}"/>
              </a:ext>
            </a:extLst>
          </p:cNvPr>
          <p:cNvPicPr>
            <a:picLocks noChangeAspect="1"/>
          </p:cNvPicPr>
          <p:nvPr/>
        </p:nvPicPr>
        <p:blipFill rotWithShape="1">
          <a:blip r:embed="rId2">
            <a:alphaModFix amt="70000"/>
          </a:blip>
          <a:srcRect t="17754" b="13409"/>
          <a:stretch/>
        </p:blipFill>
        <p:spPr>
          <a:xfrm>
            <a:off x="4822788" y="1039935"/>
            <a:ext cx="6722038" cy="4627217"/>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grpSp>
        <p:nvGrpSpPr>
          <p:cNvPr id="5" name="Gruppo 4">
            <a:extLst>
              <a:ext uri="{FF2B5EF4-FFF2-40B4-BE49-F238E27FC236}">
                <a16:creationId xmlns:a16="http://schemas.microsoft.com/office/drawing/2014/main" id="{FE13A232-6855-0548-401B-9483AD73BDEC}"/>
              </a:ext>
            </a:extLst>
          </p:cNvPr>
          <p:cNvGrpSpPr/>
          <p:nvPr/>
        </p:nvGrpSpPr>
        <p:grpSpPr>
          <a:xfrm>
            <a:off x="315686" y="729116"/>
            <a:ext cx="10515600" cy="621640"/>
            <a:chOff x="0" y="531"/>
            <a:chExt cx="10515600" cy="621640"/>
          </a:xfrm>
        </p:grpSpPr>
        <p:sp>
          <p:nvSpPr>
            <p:cNvPr id="6" name="Rettangolo 5">
              <a:extLst>
                <a:ext uri="{FF2B5EF4-FFF2-40B4-BE49-F238E27FC236}">
                  <a16:creationId xmlns:a16="http://schemas.microsoft.com/office/drawing/2014/main" id="{BED6A69E-40E2-B387-63B5-89E597D7487C}"/>
                </a:ext>
              </a:extLst>
            </p:cNvPr>
            <p:cNvSpPr/>
            <p:nvPr/>
          </p:nvSpPr>
          <p:spPr>
            <a:xfrm>
              <a:off x="0" y="531"/>
              <a:ext cx="10515600" cy="62164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it-IT"/>
            </a:p>
          </p:txBody>
        </p:sp>
        <p:sp>
          <p:nvSpPr>
            <p:cNvPr id="7" name="CasellaDiTesto 6">
              <a:extLst>
                <a:ext uri="{FF2B5EF4-FFF2-40B4-BE49-F238E27FC236}">
                  <a16:creationId xmlns:a16="http://schemas.microsoft.com/office/drawing/2014/main" id="{9FFC3057-01AF-2973-6444-E85DF4BBBB4D}"/>
                </a:ext>
              </a:extLst>
            </p:cNvPr>
            <p:cNvSpPr txBox="1"/>
            <p:nvPr/>
          </p:nvSpPr>
          <p:spPr>
            <a:xfrm>
              <a:off x="0" y="531"/>
              <a:ext cx="10515600" cy="62164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342900" lvl="0" indent="-342900" algn="l" defTabSz="889000">
                <a:lnSpc>
                  <a:spcPct val="200000"/>
                </a:lnSpc>
                <a:spcBef>
                  <a:spcPct val="0"/>
                </a:spcBef>
                <a:spcAft>
                  <a:spcPct val="35000"/>
                </a:spcAft>
                <a:buFont typeface="Arial" panose="020B0604020202020204" pitchFamily="34" charset="0"/>
                <a:buChar char="•"/>
              </a:pPr>
              <a:r>
                <a:rPr lang="it-IT" sz="2000" dirty="0" err="1">
                  <a:latin typeface="+mj-lt"/>
                </a:rPr>
                <a:t>Trocars</a:t>
              </a:r>
              <a:r>
                <a:rPr lang="it-IT" sz="2000" dirty="0">
                  <a:latin typeface="+mj-lt"/>
                </a:rPr>
                <a:t> placement and docking</a:t>
              </a:r>
            </a:p>
            <a:p>
              <a:pPr marL="342900" lvl="0" indent="-342900" algn="l" defTabSz="889000">
                <a:lnSpc>
                  <a:spcPct val="200000"/>
                </a:lnSpc>
                <a:spcBef>
                  <a:spcPct val="0"/>
                </a:spcBef>
                <a:spcAft>
                  <a:spcPct val="35000"/>
                </a:spcAft>
                <a:buFont typeface="Arial" panose="020B0604020202020204" pitchFamily="34" charset="0"/>
                <a:buChar char="•"/>
              </a:pPr>
              <a:r>
                <a:rPr lang="it-IT" sz="2000" dirty="0">
                  <a:latin typeface="+mj-lt"/>
                </a:rPr>
                <a:t>Targeting</a:t>
              </a:r>
            </a:p>
            <a:p>
              <a:pPr marL="342900" lvl="0" indent="-342900" algn="l" defTabSz="889000">
                <a:lnSpc>
                  <a:spcPct val="200000"/>
                </a:lnSpc>
                <a:spcBef>
                  <a:spcPct val="0"/>
                </a:spcBef>
                <a:spcAft>
                  <a:spcPct val="35000"/>
                </a:spcAft>
                <a:buFont typeface="Arial" panose="020B0604020202020204" pitchFamily="34" charset="0"/>
                <a:buChar char="•"/>
              </a:pPr>
              <a:r>
                <a:rPr lang="it-IT" sz="2000" dirty="0" err="1">
                  <a:solidFill>
                    <a:srgbClr val="333333"/>
                  </a:solidFill>
                  <a:highlight>
                    <a:srgbClr val="FFFFFF"/>
                  </a:highlight>
                  <a:latin typeface="+mj-lt"/>
                </a:rPr>
                <a:t>D</a:t>
              </a:r>
              <a:r>
                <a:rPr lang="it-IT" sz="2000" b="0" i="0" u="none" strike="noStrike" dirty="0" err="1">
                  <a:solidFill>
                    <a:srgbClr val="333333"/>
                  </a:solidFill>
                  <a:effectLst/>
                  <a:highlight>
                    <a:srgbClr val="FFFFFF"/>
                  </a:highlight>
                  <a:latin typeface="+mj-lt"/>
                </a:rPr>
                <a:t>issection</a:t>
              </a:r>
              <a:r>
                <a:rPr lang="it-IT" sz="2000" b="0" i="0" u="none" strike="noStrike" dirty="0">
                  <a:solidFill>
                    <a:srgbClr val="333333"/>
                  </a:solidFill>
                  <a:effectLst/>
                  <a:highlight>
                    <a:srgbClr val="FFFFFF"/>
                  </a:highlight>
                  <a:latin typeface="+mj-lt"/>
                </a:rPr>
                <a:t> of the </a:t>
              </a:r>
              <a:r>
                <a:rPr lang="it-IT" sz="2000" b="0" i="0" u="none" strike="noStrike" dirty="0" err="1">
                  <a:solidFill>
                    <a:srgbClr val="333333"/>
                  </a:solidFill>
                  <a:effectLst/>
                  <a:highlight>
                    <a:srgbClr val="FFFFFF"/>
                  </a:highlight>
                  <a:latin typeface="+mj-lt"/>
                </a:rPr>
                <a:t>greater</a:t>
              </a:r>
              <a:r>
                <a:rPr lang="it-IT" sz="2000" b="0" i="0" u="none" strike="noStrike" dirty="0">
                  <a:solidFill>
                    <a:srgbClr val="333333"/>
                  </a:solidFill>
                  <a:effectLst/>
                  <a:highlight>
                    <a:srgbClr val="FFFFFF"/>
                  </a:highlight>
                  <a:latin typeface="+mj-lt"/>
                </a:rPr>
                <a:t> curvature</a:t>
              </a:r>
            </a:p>
            <a:p>
              <a:pPr marL="342900" lvl="0" indent="-342900" algn="l" defTabSz="889000">
                <a:lnSpc>
                  <a:spcPct val="200000"/>
                </a:lnSpc>
                <a:spcBef>
                  <a:spcPct val="0"/>
                </a:spcBef>
                <a:spcAft>
                  <a:spcPct val="35000"/>
                </a:spcAft>
                <a:buFont typeface="Arial" panose="020B0604020202020204" pitchFamily="34" charset="0"/>
                <a:buChar char="•"/>
              </a:pPr>
              <a:r>
                <a:rPr lang="it-IT" sz="2000" dirty="0">
                  <a:solidFill>
                    <a:srgbClr val="333333"/>
                  </a:solidFill>
                  <a:highlight>
                    <a:srgbClr val="FFFFFF"/>
                  </a:highlight>
                  <a:latin typeface="+mj-lt"/>
                </a:rPr>
                <a:t>36FR </a:t>
              </a:r>
              <a:r>
                <a:rPr lang="it-IT" sz="2000" dirty="0" err="1">
                  <a:solidFill>
                    <a:srgbClr val="333333"/>
                  </a:solidFill>
                  <a:highlight>
                    <a:srgbClr val="FFFFFF"/>
                  </a:highlight>
                  <a:latin typeface="+mj-lt"/>
                </a:rPr>
                <a:t>Bougie</a:t>
              </a:r>
              <a:endParaRPr lang="it-IT" sz="2000" dirty="0">
                <a:solidFill>
                  <a:srgbClr val="333333"/>
                </a:solidFill>
                <a:highlight>
                  <a:srgbClr val="FFFFFF"/>
                </a:highlight>
                <a:latin typeface="+mj-lt"/>
              </a:endParaRPr>
            </a:p>
            <a:p>
              <a:pPr marL="342900" lvl="0" indent="-342900" algn="l" defTabSz="889000">
                <a:lnSpc>
                  <a:spcPct val="200000"/>
                </a:lnSpc>
                <a:spcBef>
                  <a:spcPct val="0"/>
                </a:spcBef>
                <a:spcAft>
                  <a:spcPct val="35000"/>
                </a:spcAft>
                <a:buFont typeface="Arial" panose="020B0604020202020204" pitchFamily="34" charset="0"/>
                <a:buChar char="•"/>
              </a:pPr>
              <a:r>
                <a:rPr lang="it-IT" sz="2000" dirty="0">
                  <a:solidFill>
                    <a:srgbClr val="333333"/>
                  </a:solidFill>
                  <a:highlight>
                    <a:srgbClr val="FFFFFF"/>
                  </a:highlight>
                  <a:latin typeface="+mj-lt"/>
                </a:rPr>
                <a:t>Vertical </a:t>
              </a:r>
              <a:r>
                <a:rPr lang="it-IT" sz="2000" dirty="0" err="1">
                  <a:solidFill>
                    <a:srgbClr val="333333"/>
                  </a:solidFill>
                  <a:highlight>
                    <a:srgbClr val="FFFFFF"/>
                  </a:highlight>
                  <a:latin typeface="+mj-lt"/>
                </a:rPr>
                <a:t>gastrectomy</a:t>
              </a:r>
              <a:endParaRPr lang="it-IT" sz="2000" dirty="0">
                <a:solidFill>
                  <a:srgbClr val="333333"/>
                </a:solidFill>
                <a:highlight>
                  <a:srgbClr val="FFFFFF"/>
                </a:highlight>
                <a:latin typeface="+mj-lt"/>
              </a:endParaRPr>
            </a:p>
            <a:p>
              <a:pPr marL="342900" lvl="0" indent="-342900" algn="l" defTabSz="889000">
                <a:lnSpc>
                  <a:spcPct val="200000"/>
                </a:lnSpc>
                <a:spcBef>
                  <a:spcPct val="0"/>
                </a:spcBef>
                <a:spcAft>
                  <a:spcPct val="35000"/>
                </a:spcAft>
                <a:buFont typeface="Arial" panose="020B0604020202020204" pitchFamily="34" charset="0"/>
                <a:buChar char="•"/>
              </a:pPr>
              <a:r>
                <a:rPr lang="it-IT" sz="2000" dirty="0" err="1">
                  <a:solidFill>
                    <a:srgbClr val="333333"/>
                  </a:solidFill>
                  <a:highlight>
                    <a:srgbClr val="FFFFFF"/>
                  </a:highlight>
                  <a:latin typeface="+mj-lt"/>
                </a:rPr>
                <a:t>Methylene</a:t>
              </a:r>
              <a:r>
                <a:rPr lang="it-IT" sz="2000" dirty="0">
                  <a:solidFill>
                    <a:srgbClr val="333333"/>
                  </a:solidFill>
                  <a:highlight>
                    <a:srgbClr val="FFFFFF"/>
                  </a:highlight>
                  <a:latin typeface="+mj-lt"/>
                </a:rPr>
                <a:t>-blue test</a:t>
              </a:r>
            </a:p>
            <a:p>
              <a:pPr marL="342900" lvl="0" indent="-342900" algn="l" defTabSz="889000">
                <a:lnSpc>
                  <a:spcPct val="200000"/>
                </a:lnSpc>
                <a:spcBef>
                  <a:spcPct val="0"/>
                </a:spcBef>
                <a:spcAft>
                  <a:spcPct val="35000"/>
                </a:spcAft>
                <a:buFont typeface="Arial" panose="020B0604020202020204" pitchFamily="34" charset="0"/>
                <a:buChar char="•"/>
              </a:pPr>
              <a:r>
                <a:rPr lang="it-IT" sz="2000" dirty="0" err="1">
                  <a:solidFill>
                    <a:srgbClr val="333333"/>
                  </a:solidFill>
                  <a:highlight>
                    <a:srgbClr val="FFFFFF"/>
                  </a:highlight>
                  <a:latin typeface="+mj-lt"/>
                </a:rPr>
                <a:t>Abdominal</a:t>
              </a:r>
              <a:r>
                <a:rPr lang="it-IT" sz="2000" dirty="0">
                  <a:solidFill>
                    <a:srgbClr val="333333"/>
                  </a:solidFill>
                  <a:highlight>
                    <a:srgbClr val="FFFFFF"/>
                  </a:highlight>
                  <a:latin typeface="+mj-lt"/>
                </a:rPr>
                <a:t> Drain</a:t>
              </a:r>
              <a:endParaRPr lang="it-IT" sz="2000" dirty="0">
                <a:latin typeface="+mj-lt"/>
              </a:endParaRPr>
            </a:p>
            <a:p>
              <a:pPr marL="0" lvl="0" indent="0" algn="l" defTabSz="889000">
                <a:lnSpc>
                  <a:spcPct val="100000"/>
                </a:lnSpc>
                <a:spcBef>
                  <a:spcPct val="0"/>
                </a:spcBef>
                <a:spcAft>
                  <a:spcPct val="35000"/>
                </a:spcAft>
                <a:buNone/>
              </a:pPr>
              <a:endParaRPr lang="it-IT" sz="2000" dirty="0"/>
            </a:p>
            <a:p>
              <a:pPr marL="0" lvl="0" indent="0" algn="l" defTabSz="889000">
                <a:lnSpc>
                  <a:spcPct val="100000"/>
                </a:lnSpc>
                <a:spcBef>
                  <a:spcPct val="0"/>
                </a:spcBef>
                <a:spcAft>
                  <a:spcPct val="35000"/>
                </a:spcAft>
                <a:buNone/>
              </a:pPr>
              <a:endParaRPr lang="en-US" sz="2000" kern="1200" dirty="0"/>
            </a:p>
          </p:txBody>
        </p:sp>
      </p:grpSp>
      <p:sp>
        <p:nvSpPr>
          <p:cNvPr id="2" name="Rettangolo 1">
            <a:extLst>
              <a:ext uri="{FF2B5EF4-FFF2-40B4-BE49-F238E27FC236}">
                <a16:creationId xmlns:a16="http://schemas.microsoft.com/office/drawing/2014/main" id="{F2496320-9973-21CC-C5DE-AA7472D92B00}"/>
              </a:ext>
            </a:extLst>
          </p:cNvPr>
          <p:cNvSpPr/>
          <p:nvPr/>
        </p:nvSpPr>
        <p:spPr>
          <a:xfrm>
            <a:off x="4822788" y="581623"/>
            <a:ext cx="5674893" cy="569475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it-IT"/>
          </a:p>
        </p:txBody>
      </p:sp>
      <p:pic>
        <p:nvPicPr>
          <p:cNvPr id="4" name="Immagine 3" descr="Immagine che contiene Attrezzature mediche, medico, stanza d'ospedale, assistenza sanitaria&#10;&#10;Descrizione generata automaticamente">
            <a:extLst>
              <a:ext uri="{FF2B5EF4-FFF2-40B4-BE49-F238E27FC236}">
                <a16:creationId xmlns:a16="http://schemas.microsoft.com/office/drawing/2014/main" id="{7FA0E9A7-1A2C-7DD2-06D2-54B9FA377ADD}"/>
              </a:ext>
            </a:extLst>
          </p:cNvPr>
          <p:cNvPicPr>
            <a:picLocks noChangeAspect="1"/>
          </p:cNvPicPr>
          <p:nvPr/>
        </p:nvPicPr>
        <p:blipFill rotWithShape="1">
          <a:blip r:embed="rId3"/>
          <a:srcRect t="6433" b="15635"/>
          <a:stretch/>
        </p:blipFill>
        <p:spPr>
          <a:xfrm>
            <a:off x="5006362" y="782466"/>
            <a:ext cx="5307744" cy="5293065"/>
          </a:xfrm>
          <a:prstGeom prst="rect">
            <a:avLst/>
          </a:prstGeom>
        </p:spPr>
      </p:pic>
      <p:sp>
        <p:nvSpPr>
          <p:cNvPr id="8" name="Rettangolo 7">
            <a:extLst>
              <a:ext uri="{FF2B5EF4-FFF2-40B4-BE49-F238E27FC236}">
                <a16:creationId xmlns:a16="http://schemas.microsoft.com/office/drawing/2014/main" id="{7AB7D569-D78A-2724-34B8-C67D358BF441}"/>
              </a:ext>
            </a:extLst>
          </p:cNvPr>
          <p:cNvSpPr/>
          <p:nvPr/>
        </p:nvSpPr>
        <p:spPr>
          <a:xfrm>
            <a:off x="627321" y="871870"/>
            <a:ext cx="3391786" cy="680483"/>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6178EA72-077E-6B40-54F3-57AA05117A1C}"/>
              </a:ext>
            </a:extLst>
          </p:cNvPr>
          <p:cNvSpPr txBox="1"/>
          <p:nvPr/>
        </p:nvSpPr>
        <p:spPr>
          <a:xfrm>
            <a:off x="239486" y="0"/>
            <a:ext cx="2652570" cy="461665"/>
          </a:xfrm>
          <a:prstGeom prst="rect">
            <a:avLst/>
          </a:prstGeom>
          <a:noFill/>
        </p:spPr>
        <p:txBody>
          <a:bodyPr wrap="square" rtlCol="0">
            <a:spAutoFit/>
          </a:bodyPr>
          <a:lstStyle/>
          <a:p>
            <a:r>
              <a:rPr lang="it-IT" sz="2400" dirty="0"/>
              <a:t>RSG: How </a:t>
            </a:r>
            <a:r>
              <a:rPr lang="it-IT" sz="2400" dirty="0" err="1"/>
              <a:t>we</a:t>
            </a:r>
            <a:r>
              <a:rPr lang="it-IT" sz="2400" dirty="0"/>
              <a:t> do </a:t>
            </a:r>
            <a:r>
              <a:rPr lang="it-IT" sz="2400" dirty="0" err="1"/>
              <a:t>it</a:t>
            </a:r>
            <a:endParaRPr lang="it-IT" sz="2400" dirty="0"/>
          </a:p>
        </p:txBody>
      </p:sp>
    </p:spTree>
    <p:extLst>
      <p:ext uri="{BB962C8B-B14F-4D97-AF65-F5344CB8AC3E}">
        <p14:creationId xmlns:p14="http://schemas.microsoft.com/office/powerpoint/2010/main" val="339985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descr="Immagine che contiene design&#10;&#10;Descrizione generata automaticamente con attendibilità media">
            <a:extLst>
              <a:ext uri="{FF2B5EF4-FFF2-40B4-BE49-F238E27FC236}">
                <a16:creationId xmlns:a16="http://schemas.microsoft.com/office/drawing/2014/main" id="{6CABEE5F-B2FE-0C30-E42F-F795401C5384}"/>
              </a:ext>
            </a:extLst>
          </p:cNvPr>
          <p:cNvPicPr>
            <a:picLocks noChangeAspect="1"/>
          </p:cNvPicPr>
          <p:nvPr/>
        </p:nvPicPr>
        <p:blipFill rotWithShape="1">
          <a:blip r:embed="rId2"/>
          <a:srcRect t="17754" b="13409"/>
          <a:stretch/>
        </p:blipFill>
        <p:spPr>
          <a:xfrm>
            <a:off x="4822788" y="1039935"/>
            <a:ext cx="6722038" cy="4627217"/>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grpSp>
        <p:nvGrpSpPr>
          <p:cNvPr id="5" name="Gruppo 4">
            <a:extLst>
              <a:ext uri="{FF2B5EF4-FFF2-40B4-BE49-F238E27FC236}">
                <a16:creationId xmlns:a16="http://schemas.microsoft.com/office/drawing/2014/main" id="{FE13A232-6855-0548-401B-9483AD73BDEC}"/>
              </a:ext>
            </a:extLst>
          </p:cNvPr>
          <p:cNvGrpSpPr/>
          <p:nvPr/>
        </p:nvGrpSpPr>
        <p:grpSpPr>
          <a:xfrm>
            <a:off x="315686" y="729116"/>
            <a:ext cx="10515600" cy="621640"/>
            <a:chOff x="0" y="531"/>
            <a:chExt cx="10515600" cy="621640"/>
          </a:xfrm>
        </p:grpSpPr>
        <p:sp>
          <p:nvSpPr>
            <p:cNvPr id="6" name="Rettangolo 5">
              <a:extLst>
                <a:ext uri="{FF2B5EF4-FFF2-40B4-BE49-F238E27FC236}">
                  <a16:creationId xmlns:a16="http://schemas.microsoft.com/office/drawing/2014/main" id="{BED6A69E-40E2-B387-63B5-89E597D7487C}"/>
                </a:ext>
              </a:extLst>
            </p:cNvPr>
            <p:cNvSpPr/>
            <p:nvPr/>
          </p:nvSpPr>
          <p:spPr>
            <a:xfrm>
              <a:off x="0" y="531"/>
              <a:ext cx="10515600" cy="62164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it-IT"/>
            </a:p>
          </p:txBody>
        </p:sp>
        <p:sp>
          <p:nvSpPr>
            <p:cNvPr id="7" name="CasellaDiTesto 6">
              <a:extLst>
                <a:ext uri="{FF2B5EF4-FFF2-40B4-BE49-F238E27FC236}">
                  <a16:creationId xmlns:a16="http://schemas.microsoft.com/office/drawing/2014/main" id="{9FFC3057-01AF-2973-6444-E85DF4BBBB4D}"/>
                </a:ext>
              </a:extLst>
            </p:cNvPr>
            <p:cNvSpPr txBox="1"/>
            <p:nvPr/>
          </p:nvSpPr>
          <p:spPr>
            <a:xfrm>
              <a:off x="0" y="531"/>
              <a:ext cx="10515600" cy="62164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342900" lvl="0" indent="-342900" algn="l" defTabSz="889000">
                <a:lnSpc>
                  <a:spcPct val="200000"/>
                </a:lnSpc>
                <a:spcBef>
                  <a:spcPct val="0"/>
                </a:spcBef>
                <a:spcAft>
                  <a:spcPct val="35000"/>
                </a:spcAft>
                <a:buFont typeface="Arial" panose="020B0604020202020204" pitchFamily="34" charset="0"/>
                <a:buChar char="•"/>
              </a:pPr>
              <a:r>
                <a:rPr lang="it-IT" sz="2000" dirty="0" err="1">
                  <a:latin typeface="+mj-lt"/>
                </a:rPr>
                <a:t>Trocars</a:t>
              </a:r>
              <a:r>
                <a:rPr lang="it-IT" sz="2000" dirty="0">
                  <a:latin typeface="+mj-lt"/>
                </a:rPr>
                <a:t> placement and docking</a:t>
              </a:r>
            </a:p>
            <a:p>
              <a:pPr marL="342900" lvl="0" indent="-342900" algn="l" defTabSz="889000">
                <a:lnSpc>
                  <a:spcPct val="200000"/>
                </a:lnSpc>
                <a:spcBef>
                  <a:spcPct val="0"/>
                </a:spcBef>
                <a:spcAft>
                  <a:spcPct val="35000"/>
                </a:spcAft>
                <a:buFont typeface="Arial" panose="020B0604020202020204" pitchFamily="34" charset="0"/>
                <a:buChar char="•"/>
              </a:pPr>
              <a:r>
                <a:rPr lang="it-IT" sz="2000" dirty="0">
                  <a:latin typeface="+mj-lt"/>
                </a:rPr>
                <a:t>Targeting</a:t>
              </a:r>
            </a:p>
            <a:p>
              <a:pPr marL="342900" lvl="0" indent="-342900" algn="l" defTabSz="889000">
                <a:lnSpc>
                  <a:spcPct val="200000"/>
                </a:lnSpc>
                <a:spcBef>
                  <a:spcPct val="0"/>
                </a:spcBef>
                <a:spcAft>
                  <a:spcPct val="35000"/>
                </a:spcAft>
                <a:buFont typeface="Arial" panose="020B0604020202020204" pitchFamily="34" charset="0"/>
                <a:buChar char="•"/>
              </a:pPr>
              <a:r>
                <a:rPr lang="it-IT" sz="2000" dirty="0" err="1">
                  <a:solidFill>
                    <a:srgbClr val="333333"/>
                  </a:solidFill>
                  <a:highlight>
                    <a:srgbClr val="FFFFFF"/>
                  </a:highlight>
                  <a:latin typeface="+mj-lt"/>
                </a:rPr>
                <a:t>D</a:t>
              </a:r>
              <a:r>
                <a:rPr lang="it-IT" sz="2000" b="0" i="0" u="none" strike="noStrike" dirty="0" err="1">
                  <a:solidFill>
                    <a:srgbClr val="333333"/>
                  </a:solidFill>
                  <a:effectLst/>
                  <a:highlight>
                    <a:srgbClr val="FFFFFF"/>
                  </a:highlight>
                  <a:latin typeface="+mj-lt"/>
                </a:rPr>
                <a:t>issection</a:t>
              </a:r>
              <a:r>
                <a:rPr lang="it-IT" sz="2000" b="0" i="0" u="none" strike="noStrike" dirty="0">
                  <a:solidFill>
                    <a:srgbClr val="333333"/>
                  </a:solidFill>
                  <a:effectLst/>
                  <a:highlight>
                    <a:srgbClr val="FFFFFF"/>
                  </a:highlight>
                  <a:latin typeface="+mj-lt"/>
                </a:rPr>
                <a:t> of the </a:t>
              </a:r>
              <a:r>
                <a:rPr lang="it-IT" sz="2000" b="0" i="0" u="none" strike="noStrike" dirty="0" err="1">
                  <a:solidFill>
                    <a:srgbClr val="333333"/>
                  </a:solidFill>
                  <a:effectLst/>
                  <a:highlight>
                    <a:srgbClr val="FFFFFF"/>
                  </a:highlight>
                  <a:latin typeface="+mj-lt"/>
                </a:rPr>
                <a:t>greater</a:t>
              </a:r>
              <a:r>
                <a:rPr lang="it-IT" sz="2000" b="0" i="0" u="none" strike="noStrike" dirty="0">
                  <a:solidFill>
                    <a:srgbClr val="333333"/>
                  </a:solidFill>
                  <a:effectLst/>
                  <a:highlight>
                    <a:srgbClr val="FFFFFF"/>
                  </a:highlight>
                  <a:latin typeface="+mj-lt"/>
                </a:rPr>
                <a:t> curvature</a:t>
              </a:r>
            </a:p>
            <a:p>
              <a:pPr marL="342900" lvl="0" indent="-342900" algn="l" defTabSz="889000">
                <a:lnSpc>
                  <a:spcPct val="200000"/>
                </a:lnSpc>
                <a:spcBef>
                  <a:spcPct val="0"/>
                </a:spcBef>
                <a:spcAft>
                  <a:spcPct val="35000"/>
                </a:spcAft>
                <a:buFont typeface="Arial" panose="020B0604020202020204" pitchFamily="34" charset="0"/>
                <a:buChar char="•"/>
              </a:pPr>
              <a:r>
                <a:rPr lang="it-IT" sz="2000" dirty="0">
                  <a:solidFill>
                    <a:srgbClr val="333333"/>
                  </a:solidFill>
                  <a:highlight>
                    <a:srgbClr val="FFFFFF"/>
                  </a:highlight>
                  <a:latin typeface="+mj-lt"/>
                </a:rPr>
                <a:t>36FR </a:t>
              </a:r>
              <a:r>
                <a:rPr lang="it-IT" sz="2000" dirty="0" err="1">
                  <a:solidFill>
                    <a:srgbClr val="333333"/>
                  </a:solidFill>
                  <a:highlight>
                    <a:srgbClr val="FFFFFF"/>
                  </a:highlight>
                  <a:latin typeface="+mj-lt"/>
                </a:rPr>
                <a:t>Bougie</a:t>
              </a:r>
              <a:endParaRPr lang="it-IT" sz="2000" dirty="0">
                <a:solidFill>
                  <a:srgbClr val="333333"/>
                </a:solidFill>
                <a:highlight>
                  <a:srgbClr val="FFFFFF"/>
                </a:highlight>
                <a:latin typeface="+mj-lt"/>
              </a:endParaRPr>
            </a:p>
            <a:p>
              <a:pPr marL="342900" lvl="0" indent="-342900" algn="l" defTabSz="889000">
                <a:lnSpc>
                  <a:spcPct val="200000"/>
                </a:lnSpc>
                <a:spcBef>
                  <a:spcPct val="0"/>
                </a:spcBef>
                <a:spcAft>
                  <a:spcPct val="35000"/>
                </a:spcAft>
                <a:buFont typeface="Arial" panose="020B0604020202020204" pitchFamily="34" charset="0"/>
                <a:buChar char="•"/>
              </a:pPr>
              <a:r>
                <a:rPr lang="it-IT" sz="2000" dirty="0">
                  <a:solidFill>
                    <a:srgbClr val="333333"/>
                  </a:solidFill>
                  <a:highlight>
                    <a:srgbClr val="FFFFFF"/>
                  </a:highlight>
                  <a:latin typeface="+mj-lt"/>
                </a:rPr>
                <a:t>Vertical </a:t>
              </a:r>
              <a:r>
                <a:rPr lang="it-IT" sz="2000" dirty="0" err="1">
                  <a:solidFill>
                    <a:srgbClr val="333333"/>
                  </a:solidFill>
                  <a:highlight>
                    <a:srgbClr val="FFFFFF"/>
                  </a:highlight>
                  <a:latin typeface="+mj-lt"/>
                </a:rPr>
                <a:t>gastrectomy</a:t>
              </a:r>
              <a:endParaRPr lang="it-IT" sz="2000" dirty="0">
                <a:solidFill>
                  <a:srgbClr val="333333"/>
                </a:solidFill>
                <a:highlight>
                  <a:srgbClr val="FFFFFF"/>
                </a:highlight>
                <a:latin typeface="+mj-lt"/>
              </a:endParaRPr>
            </a:p>
            <a:p>
              <a:pPr marL="342900" lvl="0" indent="-342900" algn="l" defTabSz="889000">
                <a:lnSpc>
                  <a:spcPct val="200000"/>
                </a:lnSpc>
                <a:spcBef>
                  <a:spcPct val="0"/>
                </a:spcBef>
                <a:spcAft>
                  <a:spcPct val="35000"/>
                </a:spcAft>
                <a:buFont typeface="Arial" panose="020B0604020202020204" pitchFamily="34" charset="0"/>
                <a:buChar char="•"/>
              </a:pPr>
              <a:r>
                <a:rPr lang="it-IT" sz="2000" dirty="0" err="1">
                  <a:solidFill>
                    <a:srgbClr val="333333"/>
                  </a:solidFill>
                  <a:highlight>
                    <a:srgbClr val="FFFFFF"/>
                  </a:highlight>
                  <a:latin typeface="+mj-lt"/>
                </a:rPr>
                <a:t>Methylene</a:t>
              </a:r>
              <a:r>
                <a:rPr lang="it-IT" sz="2000" dirty="0">
                  <a:solidFill>
                    <a:srgbClr val="333333"/>
                  </a:solidFill>
                  <a:highlight>
                    <a:srgbClr val="FFFFFF"/>
                  </a:highlight>
                  <a:latin typeface="+mj-lt"/>
                </a:rPr>
                <a:t>-blue test</a:t>
              </a:r>
            </a:p>
            <a:p>
              <a:pPr marL="342900" lvl="0" indent="-342900" algn="l" defTabSz="889000">
                <a:lnSpc>
                  <a:spcPct val="200000"/>
                </a:lnSpc>
                <a:spcBef>
                  <a:spcPct val="0"/>
                </a:spcBef>
                <a:spcAft>
                  <a:spcPct val="35000"/>
                </a:spcAft>
                <a:buFont typeface="Arial" panose="020B0604020202020204" pitchFamily="34" charset="0"/>
                <a:buChar char="•"/>
              </a:pPr>
              <a:r>
                <a:rPr lang="it-IT" sz="2000" dirty="0" err="1">
                  <a:solidFill>
                    <a:srgbClr val="333333"/>
                  </a:solidFill>
                  <a:highlight>
                    <a:srgbClr val="FFFFFF"/>
                  </a:highlight>
                  <a:latin typeface="+mj-lt"/>
                </a:rPr>
                <a:t>Abdominal</a:t>
              </a:r>
              <a:r>
                <a:rPr lang="it-IT" sz="2000" dirty="0">
                  <a:solidFill>
                    <a:srgbClr val="333333"/>
                  </a:solidFill>
                  <a:highlight>
                    <a:srgbClr val="FFFFFF"/>
                  </a:highlight>
                  <a:latin typeface="+mj-lt"/>
                </a:rPr>
                <a:t> Drain</a:t>
              </a:r>
              <a:endParaRPr lang="it-IT" sz="2000" dirty="0">
                <a:latin typeface="+mj-lt"/>
              </a:endParaRPr>
            </a:p>
            <a:p>
              <a:pPr marL="0" lvl="0" indent="0" algn="l" defTabSz="889000">
                <a:lnSpc>
                  <a:spcPct val="100000"/>
                </a:lnSpc>
                <a:spcBef>
                  <a:spcPct val="0"/>
                </a:spcBef>
                <a:spcAft>
                  <a:spcPct val="35000"/>
                </a:spcAft>
                <a:buNone/>
              </a:pPr>
              <a:endParaRPr lang="it-IT" sz="2000" dirty="0"/>
            </a:p>
            <a:p>
              <a:pPr marL="0" lvl="0" indent="0" algn="l" defTabSz="889000">
                <a:lnSpc>
                  <a:spcPct val="100000"/>
                </a:lnSpc>
                <a:spcBef>
                  <a:spcPct val="0"/>
                </a:spcBef>
                <a:spcAft>
                  <a:spcPct val="35000"/>
                </a:spcAft>
                <a:buNone/>
              </a:pPr>
              <a:endParaRPr lang="en-US" sz="2000" kern="1200" dirty="0"/>
            </a:p>
          </p:txBody>
        </p:sp>
      </p:grpSp>
      <p:pic>
        <p:nvPicPr>
          <p:cNvPr id="4" name="Immagine 3" descr="Immagine che contiene schermata, persona, arte&#10;&#10;Descrizione generata automaticamente">
            <a:extLst>
              <a:ext uri="{FF2B5EF4-FFF2-40B4-BE49-F238E27FC236}">
                <a16:creationId xmlns:a16="http://schemas.microsoft.com/office/drawing/2014/main" id="{12E9A11A-C322-1837-00ED-277A23FB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2632" y="960315"/>
            <a:ext cx="7609367" cy="4857750"/>
          </a:xfrm>
          <a:prstGeom prst="rect">
            <a:avLst/>
          </a:prstGeom>
        </p:spPr>
      </p:pic>
      <p:sp>
        <p:nvSpPr>
          <p:cNvPr id="8" name="Rettangolo 7">
            <a:extLst>
              <a:ext uri="{FF2B5EF4-FFF2-40B4-BE49-F238E27FC236}">
                <a16:creationId xmlns:a16="http://schemas.microsoft.com/office/drawing/2014/main" id="{C8F0E700-E441-3C7A-BD56-A404C9DA3BC4}"/>
              </a:ext>
            </a:extLst>
          </p:cNvPr>
          <p:cNvSpPr/>
          <p:nvPr/>
        </p:nvSpPr>
        <p:spPr>
          <a:xfrm>
            <a:off x="563526" y="1626781"/>
            <a:ext cx="1360967" cy="542261"/>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D3105132-BE51-7A61-3CE2-55440186ABBE}"/>
              </a:ext>
            </a:extLst>
          </p:cNvPr>
          <p:cNvSpPr txBox="1"/>
          <p:nvPr/>
        </p:nvSpPr>
        <p:spPr>
          <a:xfrm>
            <a:off x="239486" y="0"/>
            <a:ext cx="2652570" cy="461665"/>
          </a:xfrm>
          <a:prstGeom prst="rect">
            <a:avLst/>
          </a:prstGeom>
          <a:noFill/>
        </p:spPr>
        <p:txBody>
          <a:bodyPr wrap="square" rtlCol="0">
            <a:spAutoFit/>
          </a:bodyPr>
          <a:lstStyle/>
          <a:p>
            <a:r>
              <a:rPr lang="it-IT" sz="2400" dirty="0"/>
              <a:t>RSG: How </a:t>
            </a:r>
            <a:r>
              <a:rPr lang="it-IT" sz="2400" dirty="0" err="1"/>
              <a:t>we</a:t>
            </a:r>
            <a:r>
              <a:rPr lang="it-IT" sz="2400" dirty="0"/>
              <a:t> do </a:t>
            </a:r>
            <a:r>
              <a:rPr lang="it-IT" sz="2400" dirty="0" err="1"/>
              <a:t>it</a:t>
            </a:r>
            <a:endParaRPr lang="it-IT" sz="2400" dirty="0"/>
          </a:p>
        </p:txBody>
      </p:sp>
    </p:spTree>
    <p:extLst>
      <p:ext uri="{BB962C8B-B14F-4D97-AF65-F5344CB8AC3E}">
        <p14:creationId xmlns:p14="http://schemas.microsoft.com/office/powerpoint/2010/main" val="1245118650"/>
      </p:ext>
    </p:extLst>
  </p:cSld>
  <p:clrMapOvr>
    <a:masterClrMapping/>
  </p:clrMapOvr>
</p:sld>
</file>

<file path=ppt/theme/theme1.xml><?xml version="1.0" encoding="utf-8"?>
<a:theme xmlns:a="http://schemas.openxmlformats.org/drawingml/2006/main" name="RetrospectVTI">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2167526_TF33476885.potx" id="{67A3B757-088A-4997-AD47-EBBB609AAF73}" vid="{61F4B085-7BC3-43AB-AFF0-C8B68BB76BF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0A2CB4-6869-426F-8BC4-A32C90CBE263}">
  <ds:schemaRefs>
    <ds:schemaRef ds:uri="http://schemas.microsoft.com/sharepoint/v3/contenttype/forms"/>
  </ds:schemaRefs>
</ds:datastoreItem>
</file>

<file path=customXml/itemProps2.xml><?xml version="1.0" encoding="utf-8"?>
<ds:datastoreItem xmlns:ds="http://schemas.openxmlformats.org/officeDocument/2006/customXml" ds:itemID="{A4E879E6-8FFE-4154-8F2A-F7518B89B376}">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A941CA7C-A0BF-44EF-B2E5-7539C3B9B0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184</TotalTime>
  <Words>996</Words>
  <Application>Microsoft Macintosh PowerPoint</Application>
  <PresentationFormat>Widescreen</PresentationFormat>
  <Paragraphs>147</Paragraphs>
  <Slides>19</Slides>
  <Notes>1</Notes>
  <HiddenSlides>0</HiddenSlides>
  <MMClips>0</MMClips>
  <ScaleCrop>false</ScaleCrop>
  <HeadingPairs>
    <vt:vector size="8" baseType="variant">
      <vt:variant>
        <vt:lpstr>Caratteri utilizzati</vt:lpstr>
      </vt:variant>
      <vt:variant>
        <vt:i4>7</vt:i4>
      </vt:variant>
      <vt:variant>
        <vt:lpstr>Tema</vt:lpstr>
      </vt:variant>
      <vt:variant>
        <vt:i4>1</vt:i4>
      </vt:variant>
      <vt:variant>
        <vt:lpstr>Server OLE incorporati</vt:lpstr>
      </vt:variant>
      <vt:variant>
        <vt:i4>1</vt:i4>
      </vt:variant>
      <vt:variant>
        <vt:lpstr>Titoli diapositive</vt:lpstr>
      </vt:variant>
      <vt:variant>
        <vt:i4>19</vt:i4>
      </vt:variant>
    </vt:vector>
  </HeadingPairs>
  <TitlesOfParts>
    <vt:vector size="28" baseType="lpstr">
      <vt:lpstr>-apple-system</vt:lpstr>
      <vt:lpstr>AdvPSA88A</vt:lpstr>
      <vt:lpstr>Arial</vt:lpstr>
      <vt:lpstr>BlinkMacSystemFont</vt:lpstr>
      <vt:lpstr>Calibri</vt:lpstr>
      <vt:lpstr>Times New Roman</vt:lpstr>
      <vt:lpstr>Wingdings</vt:lpstr>
      <vt:lpstr>RetrospectVTI</vt:lpstr>
      <vt:lpstr>Documento</vt:lpstr>
      <vt:lpstr>Laparoscopic Sleeve Gastrectomy (LSG) versus Robotic Sleeve Gastrectomy (RSG): studio comparativo degli outcomes perioperatori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Single surgeon unpublished experience – Dr. Mario Musella: Surgeon's own da Vinci and lap data Bariatric Sleeve</vt:lpstr>
      <vt:lpstr>Presentazione standard di PowerPoint</vt:lpstr>
      <vt:lpstr>Grazie per l’attenzione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 29-30 aprile Primo Corso ACCADEMIA SICOB Direttori: M. De Luca - M.A. Zappa</dc:title>
  <dc:creator>Eliana Rispoli</dc:creator>
  <cp:lastModifiedBy>ANTONIO FRANZESE</cp:lastModifiedBy>
  <cp:revision>21</cp:revision>
  <dcterms:created xsi:type="dcterms:W3CDTF">2022-02-27T17:36:31Z</dcterms:created>
  <dcterms:modified xsi:type="dcterms:W3CDTF">2024-05-10T16:07:28Z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SIP_Label_2ad0b24d-6422-44b0-b3de-abb3a9e8c81a_Enabled">
    <vt:lpwstr>true</vt:lpwstr>
  </property>
  <property fmtid="{D5CDD505-2E9C-101B-9397-08002B2CF9AE}" pid="4" name="MSIP_Label_2ad0b24d-6422-44b0-b3de-abb3a9e8c81a_SetDate">
    <vt:lpwstr>2024-04-06T09:20:05Z</vt:lpwstr>
  </property>
  <property fmtid="{D5CDD505-2E9C-101B-9397-08002B2CF9AE}" pid="5" name="MSIP_Label_2ad0b24d-6422-44b0-b3de-abb3a9e8c81a_Method">
    <vt:lpwstr>Standard</vt:lpwstr>
  </property>
  <property fmtid="{D5CDD505-2E9C-101B-9397-08002B2CF9AE}" pid="6" name="MSIP_Label_2ad0b24d-6422-44b0-b3de-abb3a9e8c81a_Name">
    <vt:lpwstr>defa4170-0d19-0005-0004-bc88714345d2</vt:lpwstr>
  </property>
  <property fmtid="{D5CDD505-2E9C-101B-9397-08002B2CF9AE}" pid="7" name="MSIP_Label_2ad0b24d-6422-44b0-b3de-abb3a9e8c81a_SiteId">
    <vt:lpwstr>2fcfe26a-bb62-46b0-b1e3-28f9da0c45fd</vt:lpwstr>
  </property>
  <property fmtid="{D5CDD505-2E9C-101B-9397-08002B2CF9AE}" pid="8" name="MSIP_Label_2ad0b24d-6422-44b0-b3de-abb3a9e8c81a_ActionId">
    <vt:lpwstr>ded465bb-1099-4bb5-9883-34d0cbe814ab</vt:lpwstr>
  </property>
  <property fmtid="{D5CDD505-2E9C-101B-9397-08002B2CF9AE}" pid="9" name="MSIP_Label_2ad0b24d-6422-44b0-b3de-abb3a9e8c81a_ContentBits">
    <vt:lpwstr>0</vt:lpwstr>
  </property>
</Properties>
</file>